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sldIdLst>
    <p:sldId id="256" r:id="rId2"/>
    <p:sldId id="257" r:id="rId3"/>
    <p:sldId id="259" r:id="rId4"/>
    <p:sldId id="258" r:id="rId5"/>
    <p:sldId id="260" r:id="rId6"/>
    <p:sldId id="261" r:id="rId7"/>
    <p:sldId id="262" r:id="rId8"/>
    <p:sldId id="263" r:id="rId9"/>
    <p:sldId id="264" r:id="rId10"/>
    <p:sldId id="265" r:id="rId11"/>
    <p:sldId id="266" r:id="rId12"/>
    <p:sldId id="267" r:id="rId13"/>
    <p:sldId id="269" r:id="rId14"/>
    <p:sldId id="268" r:id="rId15"/>
    <p:sldId id="270" r:id="rId16"/>
    <p:sldId id="271" r:id="rId17"/>
    <p:sldId id="272" r:id="rId18"/>
    <p:sldId id="273" r:id="rId19"/>
    <p:sldId id="274" r:id="rId20"/>
    <p:sldId id="275" r:id="rId21"/>
    <p:sldId id="277" r:id="rId22"/>
    <p:sldId id="276"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12" r:id="rId48"/>
    <p:sldId id="302" r:id="rId49"/>
    <p:sldId id="303" r:id="rId50"/>
    <p:sldId id="304" r:id="rId51"/>
    <p:sldId id="305" r:id="rId52"/>
    <p:sldId id="306" r:id="rId53"/>
    <p:sldId id="307" r:id="rId54"/>
    <p:sldId id="308" r:id="rId55"/>
    <p:sldId id="309" r:id="rId56"/>
    <p:sldId id="310" r:id="rId57"/>
    <p:sldId id="311" r:id="rId58"/>
    <p:sldId id="313" r:id="rId59"/>
    <p:sldId id="314" r:id="rId60"/>
    <p:sldId id="315" r:id="rId61"/>
    <p:sldId id="316" r:id="rId62"/>
    <p:sldId id="317" r:id="rId63"/>
    <p:sldId id="318" r:id="rId64"/>
    <p:sldId id="319" r:id="rId65"/>
    <p:sldId id="320" r:id="rId66"/>
    <p:sldId id="321" r:id="rId67"/>
    <p:sldId id="322" r:id="rId68"/>
    <p:sldId id="323" r:id="rId69"/>
    <p:sldId id="328" r:id="rId70"/>
    <p:sldId id="325" r:id="rId71"/>
    <p:sldId id="326" r:id="rId72"/>
    <p:sldId id="329" r:id="rId73"/>
    <p:sldId id="330" r:id="rId74"/>
    <p:sldId id="331" r:id="rId75"/>
    <p:sldId id="332" r:id="rId76"/>
    <p:sldId id="333" r:id="rId77"/>
    <p:sldId id="334" r:id="rId78"/>
    <p:sldId id="335" r:id="rId79"/>
    <p:sldId id="336" r:id="rId80"/>
    <p:sldId id="337" r:id="rId81"/>
    <p:sldId id="338" r:id="rId82"/>
    <p:sldId id="339" r:id="rId83"/>
    <p:sldId id="340" r:id="rId84"/>
    <p:sldId id="341" r:id="rId85"/>
    <p:sldId id="342" r:id="rId86"/>
    <p:sldId id="343" r:id="rId87"/>
    <p:sldId id="344" r:id="rId8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4992" autoAdjust="0"/>
    <p:restoredTop sz="94628" autoAdjust="0"/>
  </p:normalViewPr>
  <p:slideViewPr>
    <p:cSldViewPr snapToGrid="0">
      <p:cViewPr varScale="1">
        <p:scale>
          <a:sx n="75" d="100"/>
          <a:sy n="75" d="100"/>
        </p:scale>
        <p:origin x="906"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viewProps" Target="viewProp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7.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44.wmf"/><Relationship Id="rId2" Type="http://schemas.openxmlformats.org/officeDocument/2006/relationships/image" Target="../media/image43.wmf"/><Relationship Id="rId1" Type="http://schemas.openxmlformats.org/officeDocument/2006/relationships/image" Target="../media/image42.wmf"/><Relationship Id="rId5" Type="http://schemas.openxmlformats.org/officeDocument/2006/relationships/image" Target="../media/image46.wmf"/><Relationship Id="rId4" Type="http://schemas.openxmlformats.org/officeDocument/2006/relationships/image" Target="../media/image4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9.wmf"/></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שקופית כותרת">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he-IL" smtClean="0"/>
              <a:t>לחץ כדי לערוך סגנון כותרת של תבנית בסיס</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he-IL" smtClean="0"/>
              <a:t>לחץ כדי לערוך סגנון כותרת משנה של תבנית בסיס</a:t>
            </a:r>
            <a:endParaRPr lang="en-US" dirty="0"/>
          </a:p>
        </p:txBody>
      </p:sp>
      <p:sp>
        <p:nvSpPr>
          <p:cNvPr id="4" name="Date Placeholder 3"/>
          <p:cNvSpPr>
            <a:spLocks noGrp="1"/>
          </p:cNvSpPr>
          <p:nvPr>
            <p:ph type="dt" sz="half" idx="10"/>
          </p:nvPr>
        </p:nvSpPr>
        <p:spPr/>
        <p:txBody>
          <a:bodyPr/>
          <a:lstStyle>
            <a:lvl1pPr algn="l">
              <a:defRPr/>
            </a:lvl1pPr>
          </a:lstStyle>
          <a:p>
            <a:fld id="{8534D5CD-EA8E-489A-9BE9-B801B15CFB50}" type="datetimeFigureOut">
              <a:rPr lang="en-US" smtClean="0"/>
              <a:t>8/15/2017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E7DAAD-8630-4E19-A12D-FAD75742CAE8}" type="slidenum">
              <a:rPr lang="en-US" smtClean="0"/>
              <a:t>‹#›</a:t>
            </a:fld>
            <a:endParaRPr lang="en-US"/>
          </a:p>
        </p:txBody>
      </p:sp>
      <p:cxnSp>
        <p:nvCxnSpPr>
          <p:cNvPr id="13" name="Straight Connector 12"/>
          <p:cNvCxnSpPr/>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9040102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smtClean="0"/>
              <a:t>לחץ כדי לערוך סגנון כותרת של תבנית בסיס</a:t>
            </a:r>
            <a:endParaRPr lang="en-US" dirty="0"/>
          </a:p>
        </p:txBody>
      </p:sp>
      <p:sp>
        <p:nvSpPr>
          <p:cNvPr id="3" name="Vertical Text Placeholder 2"/>
          <p:cNvSpPr>
            <a:spLocks noGrp="1"/>
          </p:cNvSpPr>
          <p:nvPr>
            <p:ph type="body" orient="vert" idx="1"/>
          </p:nvPr>
        </p:nvSpPr>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dirty="0"/>
          </a:p>
        </p:txBody>
      </p:sp>
      <p:sp>
        <p:nvSpPr>
          <p:cNvPr id="4" name="Date Placeholder 3"/>
          <p:cNvSpPr>
            <a:spLocks noGrp="1"/>
          </p:cNvSpPr>
          <p:nvPr>
            <p:ph type="dt" sz="half" idx="10"/>
          </p:nvPr>
        </p:nvSpPr>
        <p:spPr/>
        <p:txBody>
          <a:bodyPr/>
          <a:lstStyle/>
          <a:p>
            <a:fld id="{8534D5CD-EA8E-489A-9BE9-B801B15CFB50}" type="datetimeFigureOut">
              <a:rPr lang="en-US" smtClean="0"/>
              <a:t>8/15/2017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E7DAAD-8630-4E19-A12D-FAD75742CAE8}" type="slidenum">
              <a:rPr lang="en-US" smtClean="0"/>
              <a:t>‹#›</a:t>
            </a:fld>
            <a:endParaRPr lang="en-US"/>
          </a:p>
        </p:txBody>
      </p:sp>
    </p:spTree>
    <p:extLst>
      <p:ext uri="{BB962C8B-B14F-4D97-AF65-F5344CB8AC3E}">
        <p14:creationId xmlns:p14="http://schemas.microsoft.com/office/powerpoint/2010/main" val="7260251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כותרת אנכית וטקסט">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he-IL" smtClean="0"/>
              <a:t>לחץ כדי לערוך סגנון כותרת של תבנית בסיס</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dirty="0"/>
          </a:p>
        </p:txBody>
      </p:sp>
      <p:sp>
        <p:nvSpPr>
          <p:cNvPr id="4" name="Date Placeholder 3"/>
          <p:cNvSpPr>
            <a:spLocks noGrp="1"/>
          </p:cNvSpPr>
          <p:nvPr>
            <p:ph type="dt" sz="half" idx="10"/>
          </p:nvPr>
        </p:nvSpPr>
        <p:spPr/>
        <p:txBody>
          <a:bodyPr/>
          <a:lstStyle/>
          <a:p>
            <a:fld id="{8534D5CD-EA8E-489A-9BE9-B801B15CFB50}" type="datetimeFigureOut">
              <a:rPr lang="en-US" smtClean="0"/>
              <a:t>8/15/2017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E7DAAD-8630-4E19-A12D-FAD75742CAE8}"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4656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smtClean="0"/>
              <a:t>לחץ כדי לערוך סגנון כותרת של תבנית בסיס</a:t>
            </a:r>
            <a:endParaRPr lang="en-US" dirty="0"/>
          </a:p>
        </p:txBody>
      </p:sp>
      <p:sp>
        <p:nvSpPr>
          <p:cNvPr id="3" name="Content Placeholder 2"/>
          <p:cNvSpPr>
            <a:spLocks noGrp="1"/>
          </p:cNvSpPr>
          <p:nvPr>
            <p:ph idx="1"/>
          </p:nvPr>
        </p:nvSpPr>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dirty="0"/>
          </a:p>
        </p:txBody>
      </p:sp>
      <p:sp>
        <p:nvSpPr>
          <p:cNvPr id="4" name="Date Placeholder 3"/>
          <p:cNvSpPr>
            <a:spLocks noGrp="1"/>
          </p:cNvSpPr>
          <p:nvPr>
            <p:ph type="dt" sz="half" idx="10"/>
          </p:nvPr>
        </p:nvSpPr>
        <p:spPr/>
        <p:txBody>
          <a:bodyPr/>
          <a:lstStyle/>
          <a:p>
            <a:fld id="{8534D5CD-EA8E-489A-9BE9-B801B15CFB50}" type="datetimeFigureOut">
              <a:rPr lang="en-US" smtClean="0"/>
              <a:t>8/15/2017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E7DAAD-8630-4E19-A12D-FAD75742CAE8}" type="slidenum">
              <a:rPr lang="en-US" smtClean="0"/>
              <a:t>‹#›</a:t>
            </a:fld>
            <a:endParaRPr lang="en-US"/>
          </a:p>
        </p:txBody>
      </p:sp>
    </p:spTree>
    <p:extLst>
      <p:ext uri="{BB962C8B-B14F-4D97-AF65-F5344CB8AC3E}">
        <p14:creationId xmlns:p14="http://schemas.microsoft.com/office/powerpoint/2010/main" val="4283626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כותרת מקטע עליונה">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he-IL" smtClean="0"/>
              <a:t>לחץ כדי לערוך סגנון כותרת של תבנית בסיס</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smtClean="0"/>
              <a:t>לחץ כדי לערוך סגנונות טקסט של תבנית בסיס</a:t>
            </a:r>
          </a:p>
        </p:txBody>
      </p:sp>
      <p:sp>
        <p:nvSpPr>
          <p:cNvPr id="4" name="Date Placeholder 3"/>
          <p:cNvSpPr>
            <a:spLocks noGrp="1"/>
          </p:cNvSpPr>
          <p:nvPr>
            <p:ph type="dt" sz="half" idx="10"/>
          </p:nvPr>
        </p:nvSpPr>
        <p:spPr/>
        <p:txBody>
          <a:bodyPr/>
          <a:lstStyle/>
          <a:p>
            <a:fld id="{8534D5CD-EA8E-489A-9BE9-B801B15CFB50}" type="datetimeFigureOut">
              <a:rPr lang="en-US" smtClean="0"/>
              <a:t>8/15/2017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E7DAAD-8630-4E19-A12D-FAD75742CAE8}" type="slidenum">
              <a:rPr lang="en-US" smtClean="0"/>
              <a:t>‹#›</a:t>
            </a:fld>
            <a:endParaRPr lang="en-US"/>
          </a:p>
        </p:txBody>
      </p:sp>
      <p:cxnSp>
        <p:nvCxnSpPr>
          <p:cNvPr id="12" name="Straight Connector 11"/>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0" y="-1"/>
            <a:ext cx="12192000" cy="4572000"/>
          </a:xfrm>
          <a:prstGeom prst="rect">
            <a:avLst/>
          </a:prstGeom>
          <a:blipFill dpi="0" rotWithShape="1">
            <a:blip r:embed="rId2">
              <a:duotone>
                <a:schemeClr val="accent3">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5159671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he-IL" smtClean="0"/>
              <a:t>לחץ כדי לערוך סגנון כותרת של תבנית בסיס</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dirty="0"/>
          </a:p>
        </p:txBody>
      </p:sp>
      <p:sp>
        <p:nvSpPr>
          <p:cNvPr id="5" name="Date Placeholder 4"/>
          <p:cNvSpPr>
            <a:spLocks noGrp="1"/>
          </p:cNvSpPr>
          <p:nvPr>
            <p:ph type="dt" sz="half" idx="10"/>
          </p:nvPr>
        </p:nvSpPr>
        <p:spPr/>
        <p:txBody>
          <a:bodyPr/>
          <a:lstStyle/>
          <a:p>
            <a:fld id="{8534D5CD-EA8E-489A-9BE9-B801B15CFB50}" type="datetimeFigureOut">
              <a:rPr lang="en-US" smtClean="0"/>
              <a:t>8/15/2017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E7DAAD-8630-4E19-A12D-FAD75742CAE8}" type="slidenum">
              <a:rPr lang="en-US" smtClean="0"/>
              <a:t>‹#›</a:t>
            </a:fld>
            <a:endParaRPr lang="en-US"/>
          </a:p>
        </p:txBody>
      </p:sp>
    </p:spTree>
    <p:extLst>
      <p:ext uri="{BB962C8B-B14F-4D97-AF65-F5344CB8AC3E}">
        <p14:creationId xmlns:p14="http://schemas.microsoft.com/office/powerpoint/2010/main" val="31475813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he-IL" smtClean="0"/>
              <a:t>לחץ כדי לערוך סגנון כותרת של תבנית בסיס</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4" name="Content Placeholder 3"/>
          <p:cNvSpPr>
            <a:spLocks noGrp="1"/>
          </p:cNvSpPr>
          <p:nvPr>
            <p:ph sz="half" idx="2"/>
          </p:nvPr>
        </p:nvSpPr>
        <p:spPr>
          <a:xfrm>
            <a:off x="1024128" y="2967788"/>
            <a:ext cx="4754880" cy="3341572"/>
          </a:xfrm>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he-IL" smtClean="0"/>
              <a:t>לחץ כדי לערוך סגנונות טקסט של תבנית בסיס</a:t>
            </a:r>
          </a:p>
        </p:txBody>
      </p:sp>
      <p:sp>
        <p:nvSpPr>
          <p:cNvPr id="6" name="Content Placeholder 5"/>
          <p:cNvSpPr>
            <a:spLocks noGrp="1"/>
          </p:cNvSpPr>
          <p:nvPr>
            <p:ph sz="quarter" idx="4"/>
          </p:nvPr>
        </p:nvSpPr>
        <p:spPr>
          <a:xfrm>
            <a:off x="5990888" y="2967788"/>
            <a:ext cx="4754880" cy="3341572"/>
          </a:xfrm>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dirty="0"/>
          </a:p>
        </p:txBody>
      </p:sp>
      <p:sp>
        <p:nvSpPr>
          <p:cNvPr id="7" name="Date Placeholder 6"/>
          <p:cNvSpPr>
            <a:spLocks noGrp="1"/>
          </p:cNvSpPr>
          <p:nvPr>
            <p:ph type="dt" sz="half" idx="10"/>
          </p:nvPr>
        </p:nvSpPr>
        <p:spPr/>
        <p:txBody>
          <a:bodyPr/>
          <a:lstStyle/>
          <a:p>
            <a:fld id="{8534D5CD-EA8E-489A-9BE9-B801B15CFB50}" type="datetimeFigureOut">
              <a:rPr lang="en-US" smtClean="0"/>
              <a:t>8/15/2017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AE7DAAD-8630-4E19-A12D-FAD75742CAE8}" type="slidenum">
              <a:rPr lang="en-US" smtClean="0"/>
              <a:t>‹#›</a:t>
            </a:fld>
            <a:endParaRPr lang="en-US"/>
          </a:p>
        </p:txBody>
      </p:sp>
    </p:spTree>
    <p:extLst>
      <p:ext uri="{BB962C8B-B14F-4D97-AF65-F5344CB8AC3E}">
        <p14:creationId xmlns:p14="http://schemas.microsoft.com/office/powerpoint/2010/main" val="31548365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smtClean="0"/>
              <a:t>לחץ כדי לערוך סגנון כותרת של תבנית בסיס</a:t>
            </a:r>
            <a:endParaRPr lang="en-US" dirty="0"/>
          </a:p>
        </p:txBody>
      </p:sp>
      <p:sp>
        <p:nvSpPr>
          <p:cNvPr id="3" name="Date Placeholder 2"/>
          <p:cNvSpPr>
            <a:spLocks noGrp="1"/>
          </p:cNvSpPr>
          <p:nvPr>
            <p:ph type="dt" sz="half" idx="10"/>
          </p:nvPr>
        </p:nvSpPr>
        <p:spPr/>
        <p:txBody>
          <a:bodyPr/>
          <a:lstStyle/>
          <a:p>
            <a:fld id="{8534D5CD-EA8E-489A-9BE9-B801B15CFB50}" type="datetimeFigureOut">
              <a:rPr lang="en-US" smtClean="0"/>
              <a:t>8/15/2017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AE7DAAD-8630-4E19-A12D-FAD75742CAE8}" type="slidenum">
              <a:rPr lang="en-US" smtClean="0"/>
              <a:t>‹#›</a:t>
            </a:fld>
            <a:endParaRPr lang="en-US"/>
          </a:p>
        </p:txBody>
      </p:sp>
    </p:spTree>
    <p:extLst>
      <p:ext uri="{BB962C8B-B14F-4D97-AF65-F5344CB8AC3E}">
        <p14:creationId xmlns:p14="http://schemas.microsoft.com/office/powerpoint/2010/main" val="387390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ריק">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34D5CD-EA8E-489A-9BE9-B801B15CFB50}" type="datetimeFigureOut">
              <a:rPr lang="en-US" smtClean="0"/>
              <a:t>8/15/2017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AE7DAAD-8630-4E19-A12D-FAD75742CAE8}" type="slidenum">
              <a:rPr lang="en-US" smtClean="0"/>
              <a:t>‹#›</a:t>
            </a:fld>
            <a:endParaRPr lang="en-US"/>
          </a:p>
        </p:txBody>
      </p:sp>
    </p:spTree>
    <p:extLst>
      <p:ext uri="{BB962C8B-B14F-4D97-AF65-F5344CB8AC3E}">
        <p14:creationId xmlns:p14="http://schemas.microsoft.com/office/powerpoint/2010/main" val="41679856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he-IL" smtClean="0"/>
              <a:t>לחץ כדי לערוך סגנון כותרת של תבנית בסיס</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לחץ כדי לערוך סגנונות טקסט של תבנית בסיס</a:t>
            </a:r>
          </a:p>
        </p:txBody>
      </p:sp>
      <p:sp>
        <p:nvSpPr>
          <p:cNvPr id="5" name="Date Placeholder 4"/>
          <p:cNvSpPr>
            <a:spLocks noGrp="1"/>
          </p:cNvSpPr>
          <p:nvPr>
            <p:ph type="dt" sz="half" idx="10"/>
          </p:nvPr>
        </p:nvSpPr>
        <p:spPr/>
        <p:txBody>
          <a:bodyPr/>
          <a:lstStyle/>
          <a:p>
            <a:fld id="{8534D5CD-EA8E-489A-9BE9-B801B15CFB50}" type="datetimeFigureOut">
              <a:rPr lang="en-US" smtClean="0"/>
              <a:t>8/15/2017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E7DAAD-8630-4E19-A12D-FAD75742CAE8}" type="slidenum">
              <a:rPr lang="en-US" smtClean="0"/>
              <a:t>‹#›</a:t>
            </a:fld>
            <a:endParaRPr lang="en-US"/>
          </a:p>
        </p:txBody>
      </p:sp>
    </p:spTree>
    <p:extLst>
      <p:ext uri="{BB962C8B-B14F-4D97-AF65-F5344CB8AC3E}">
        <p14:creationId xmlns:p14="http://schemas.microsoft.com/office/powerpoint/2010/main" val="8062069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תמונה עם כיתוב">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he-IL" smtClean="0"/>
              <a:t>לחץ כדי לערוך סגנון כותרת של תבנית בסיס</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he-IL" smtClean="0"/>
              <a:t>לחץ על הסמל כדי להוסיף תמונה</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smtClean="0"/>
              <a:t>לחץ כדי לערוך סגנונות טקסט של תבנית בסיס</a:t>
            </a:r>
          </a:p>
        </p:txBody>
      </p:sp>
      <p:sp>
        <p:nvSpPr>
          <p:cNvPr id="5" name="Date Placeholder 4"/>
          <p:cNvSpPr>
            <a:spLocks noGrp="1"/>
          </p:cNvSpPr>
          <p:nvPr>
            <p:ph type="dt" sz="half" idx="10"/>
          </p:nvPr>
        </p:nvSpPr>
        <p:spPr/>
        <p:txBody>
          <a:bodyPr/>
          <a:lstStyle/>
          <a:p>
            <a:fld id="{8534D5CD-EA8E-489A-9BE9-B801B15CFB50}" type="datetimeFigureOut">
              <a:rPr lang="en-US" smtClean="0"/>
              <a:t>8/15/2017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E7DAAD-8630-4E19-A12D-FAD75742CAE8}"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07206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he-IL" smtClean="0"/>
              <a:t>לחץ כדי לערוך סגנון כותרת של תבנית בסיס</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8534D5CD-EA8E-489A-9BE9-B801B15CFB50}" type="datetimeFigureOut">
              <a:rPr lang="en-US" smtClean="0"/>
              <a:t>8/15/2017</a:t>
            </a:fld>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6AE7DAAD-8630-4E19-A12D-FAD75742CAE8}" type="slidenum">
              <a:rPr lang="en-US" smtClean="0"/>
              <a:t>‹#›</a:t>
            </a:fld>
            <a:endParaRPr lang="en-US"/>
          </a:p>
        </p:txBody>
      </p:sp>
      <p:cxnSp>
        <p:nvCxnSpPr>
          <p:cNvPr id="8" name="Straight Connector 7"/>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2000121"/>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36.png"/><Relationship Id="rId4" Type="http://schemas.openxmlformats.org/officeDocument/2006/relationships/image" Target="../media/image37.wmf"/></Relationships>
</file>

<file path=ppt/slides/_rels/slide4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gi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image" Target="../media/image44.wmf"/><Relationship Id="rId13" Type="http://schemas.openxmlformats.org/officeDocument/2006/relationships/image" Target="../media/image47.gif"/><Relationship Id="rId3" Type="http://schemas.openxmlformats.org/officeDocument/2006/relationships/oleObject" Target="../embeddings/oleObject2.bin"/><Relationship Id="rId7" Type="http://schemas.openxmlformats.org/officeDocument/2006/relationships/oleObject" Target="../embeddings/oleObject4.bin"/><Relationship Id="rId12" Type="http://schemas.openxmlformats.org/officeDocument/2006/relationships/image" Target="../media/image46.w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43.wmf"/><Relationship Id="rId11" Type="http://schemas.openxmlformats.org/officeDocument/2006/relationships/oleObject" Target="../embeddings/oleObject6.bin"/><Relationship Id="rId5" Type="http://schemas.openxmlformats.org/officeDocument/2006/relationships/oleObject" Target="../embeddings/oleObject3.bin"/><Relationship Id="rId10" Type="http://schemas.openxmlformats.org/officeDocument/2006/relationships/image" Target="../media/image45.wmf"/><Relationship Id="rId4" Type="http://schemas.openxmlformats.org/officeDocument/2006/relationships/image" Target="../media/image42.wmf"/><Relationship Id="rId9" Type="http://schemas.openxmlformats.org/officeDocument/2006/relationships/oleObject" Target="../embeddings/oleObject5.bin"/></Relationships>
</file>

<file path=ppt/slides/_rels/slide4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49.wmf"/></Relationships>
</file>

<file path=ppt/slides/_rels/slide4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emf"/><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71.jp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76.jp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7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78.emf"/><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79.emf"/><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80.emf"/><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81.emf"/><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ctrTitle"/>
          </p:nvPr>
        </p:nvSpPr>
        <p:spPr/>
        <p:txBody>
          <a:bodyPr/>
          <a:lstStyle/>
          <a:p>
            <a:r>
              <a:rPr lang="he-IL" dirty="0" smtClean="0"/>
              <a:t>חידות</a:t>
            </a:r>
            <a:endParaRPr lang="en-US" dirty="0"/>
          </a:p>
        </p:txBody>
      </p:sp>
      <p:sp>
        <p:nvSpPr>
          <p:cNvPr id="3" name="כותרת משנה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3087265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חידה מס' 5</a:t>
            </a:r>
            <a:endParaRPr lang="en-US" dirty="0"/>
          </a:p>
        </p:txBody>
      </p:sp>
      <p:sp>
        <p:nvSpPr>
          <p:cNvPr id="3" name="מציין מיקום תוכן 2"/>
          <p:cNvSpPr>
            <a:spLocks noGrp="1"/>
          </p:cNvSpPr>
          <p:nvPr>
            <p:ph idx="1"/>
          </p:nvPr>
        </p:nvSpPr>
        <p:spPr/>
        <p:txBody>
          <a:bodyPr>
            <a:normAutofit fontScale="77500" lnSpcReduction="20000"/>
          </a:bodyPr>
          <a:lstStyle/>
          <a:p>
            <a:pPr marL="0" indent="0" algn="ctr">
              <a:buNone/>
            </a:pPr>
            <a:r>
              <a:rPr lang="he-IL" dirty="0" smtClean="0"/>
              <a:t>אם</a:t>
            </a:r>
          </a:p>
          <a:p>
            <a:pPr marL="0" indent="0" algn="ctr">
              <a:buNone/>
            </a:pPr>
            <a:endParaRPr lang="he-IL" dirty="0" smtClean="0"/>
          </a:p>
          <a:p>
            <a:pPr marL="0" indent="0" algn="ctr">
              <a:buNone/>
            </a:pPr>
            <a:r>
              <a:rPr lang="he-IL" dirty="0" smtClean="0"/>
              <a:t>1=5</a:t>
            </a:r>
          </a:p>
          <a:p>
            <a:pPr marL="0" indent="0" algn="ctr">
              <a:buNone/>
            </a:pPr>
            <a:endParaRPr lang="he-IL" dirty="0" smtClean="0"/>
          </a:p>
          <a:p>
            <a:pPr marL="0" indent="0" algn="ctr">
              <a:buNone/>
            </a:pPr>
            <a:r>
              <a:rPr lang="he-IL" dirty="0" smtClean="0"/>
              <a:t>2=10</a:t>
            </a:r>
          </a:p>
          <a:p>
            <a:pPr marL="0" indent="0" algn="ctr">
              <a:buNone/>
            </a:pPr>
            <a:endParaRPr lang="he-IL" dirty="0" smtClean="0"/>
          </a:p>
          <a:p>
            <a:pPr marL="0" indent="0" algn="ctr">
              <a:buNone/>
            </a:pPr>
            <a:r>
              <a:rPr lang="he-IL" dirty="0" smtClean="0"/>
              <a:t>3=20</a:t>
            </a:r>
          </a:p>
          <a:p>
            <a:pPr marL="0" indent="0" algn="ctr">
              <a:buNone/>
            </a:pPr>
            <a:endParaRPr lang="he-IL" dirty="0" smtClean="0"/>
          </a:p>
          <a:p>
            <a:pPr marL="0" indent="0" algn="ctr">
              <a:buNone/>
            </a:pPr>
            <a:r>
              <a:rPr lang="he-IL" dirty="0" smtClean="0"/>
              <a:t>4=40</a:t>
            </a:r>
          </a:p>
          <a:p>
            <a:pPr marL="0" indent="0" algn="ctr">
              <a:buNone/>
            </a:pPr>
            <a:endParaRPr lang="he-IL" dirty="0" smtClean="0"/>
          </a:p>
          <a:p>
            <a:pPr marL="0" indent="0" algn="ctr">
              <a:buNone/>
            </a:pPr>
            <a:r>
              <a:rPr lang="he-IL" dirty="0" smtClean="0"/>
              <a:t>כמה שווה 5 ?</a:t>
            </a:r>
            <a:endParaRPr lang="en-US" dirty="0"/>
          </a:p>
        </p:txBody>
      </p:sp>
      <p:pic>
        <p:nvPicPr>
          <p:cNvPr id="4" name="תמונה 3"/>
          <p:cNvPicPr>
            <a:picLocks noChangeAspect="1"/>
          </p:cNvPicPr>
          <p:nvPr/>
        </p:nvPicPr>
        <p:blipFill>
          <a:blip r:embed="rId2"/>
          <a:stretch>
            <a:fillRect/>
          </a:stretch>
        </p:blipFill>
        <p:spPr>
          <a:xfrm>
            <a:off x="865874" y="1692876"/>
            <a:ext cx="2486025" cy="1838325"/>
          </a:xfrm>
          <a:prstGeom prst="rect">
            <a:avLst/>
          </a:prstGeom>
        </p:spPr>
      </p:pic>
      <p:pic>
        <p:nvPicPr>
          <p:cNvPr id="5" name="תמונה 4"/>
          <p:cNvPicPr>
            <a:picLocks noChangeAspect="1"/>
          </p:cNvPicPr>
          <p:nvPr/>
        </p:nvPicPr>
        <p:blipFill>
          <a:blip r:embed="rId2"/>
          <a:stretch>
            <a:fillRect/>
          </a:stretch>
        </p:blipFill>
        <p:spPr>
          <a:xfrm>
            <a:off x="8782436" y="4734054"/>
            <a:ext cx="2486025" cy="1838325"/>
          </a:xfrm>
          <a:prstGeom prst="rect">
            <a:avLst/>
          </a:prstGeom>
        </p:spPr>
      </p:pic>
    </p:spTree>
    <p:extLst>
      <p:ext uri="{BB962C8B-B14F-4D97-AF65-F5344CB8AC3E}">
        <p14:creationId xmlns:p14="http://schemas.microsoft.com/office/powerpoint/2010/main" val="36081264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err="1" smtClean="0"/>
              <a:t>פיתרון</a:t>
            </a:r>
            <a:r>
              <a:rPr lang="he-IL" dirty="0" smtClean="0"/>
              <a:t> חידה מס' 5</a:t>
            </a:r>
            <a:endParaRPr lang="en-US" dirty="0"/>
          </a:p>
        </p:txBody>
      </p:sp>
      <p:sp>
        <p:nvSpPr>
          <p:cNvPr id="3" name="מציין מיקום תוכן 2"/>
          <p:cNvSpPr>
            <a:spLocks noGrp="1"/>
          </p:cNvSpPr>
          <p:nvPr>
            <p:ph idx="1"/>
          </p:nvPr>
        </p:nvSpPr>
        <p:spPr/>
        <p:txBody>
          <a:bodyPr/>
          <a:lstStyle/>
          <a:p>
            <a:pPr marL="0" indent="0" algn="ctr">
              <a:buNone/>
            </a:pPr>
            <a:r>
              <a:rPr lang="he-IL" dirty="0" smtClean="0"/>
              <a:t>5 שווה 1, אמרנו לכם את זה בהתחלה.</a:t>
            </a:r>
            <a:endParaRPr lang="en-US" dirty="0"/>
          </a:p>
        </p:txBody>
      </p:sp>
      <p:pic>
        <p:nvPicPr>
          <p:cNvPr id="4" name="תמונה 3"/>
          <p:cNvPicPr>
            <a:picLocks noChangeAspect="1"/>
          </p:cNvPicPr>
          <p:nvPr/>
        </p:nvPicPr>
        <p:blipFill>
          <a:blip r:embed="rId2"/>
          <a:stretch>
            <a:fillRect/>
          </a:stretch>
        </p:blipFill>
        <p:spPr>
          <a:xfrm>
            <a:off x="4704706" y="4471035"/>
            <a:ext cx="2486025" cy="1838325"/>
          </a:xfrm>
          <a:prstGeom prst="rect">
            <a:avLst/>
          </a:prstGeom>
        </p:spPr>
      </p:pic>
    </p:spTree>
    <p:extLst>
      <p:ext uri="{BB962C8B-B14F-4D97-AF65-F5344CB8AC3E}">
        <p14:creationId xmlns:p14="http://schemas.microsoft.com/office/powerpoint/2010/main" val="18511521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חידה מס' 6</a:t>
            </a:r>
            <a:endParaRPr lang="en-US" dirty="0"/>
          </a:p>
        </p:txBody>
      </p:sp>
      <p:sp>
        <p:nvSpPr>
          <p:cNvPr id="3" name="מציין מיקום תוכן 2"/>
          <p:cNvSpPr>
            <a:spLocks noGrp="1"/>
          </p:cNvSpPr>
          <p:nvPr>
            <p:ph idx="1"/>
          </p:nvPr>
        </p:nvSpPr>
        <p:spPr/>
        <p:txBody>
          <a:bodyPr/>
          <a:lstStyle/>
          <a:p>
            <a:pPr marL="0" indent="0" algn="ctr">
              <a:buNone/>
            </a:pPr>
            <a:r>
              <a:rPr lang="he-IL" dirty="0"/>
              <a:t>במספר של השנה 2013 מפסיקה תופעה </a:t>
            </a:r>
            <a:r>
              <a:rPr lang="he-IL" dirty="0" err="1"/>
              <a:t>שהיתה</a:t>
            </a:r>
            <a:r>
              <a:rPr lang="he-IL" dirty="0"/>
              <a:t> בכל השנים מאז 1988. </a:t>
            </a:r>
            <a:endParaRPr lang="he-IL" dirty="0" smtClean="0"/>
          </a:p>
          <a:p>
            <a:pPr marL="0" indent="0" algn="ctr">
              <a:buNone/>
            </a:pPr>
            <a:r>
              <a:rPr lang="he-IL" dirty="0" smtClean="0"/>
              <a:t>תופעה </a:t>
            </a:r>
            <a:r>
              <a:rPr lang="he-IL" dirty="0"/>
              <a:t>שקשורה במספרים. במה מדובר ?</a:t>
            </a:r>
            <a:endParaRPr lang="en-US" dirty="0"/>
          </a:p>
        </p:txBody>
      </p:sp>
      <p:pic>
        <p:nvPicPr>
          <p:cNvPr id="4" name="תמונה 3"/>
          <p:cNvPicPr>
            <a:picLocks noChangeAspect="1"/>
          </p:cNvPicPr>
          <p:nvPr/>
        </p:nvPicPr>
        <p:blipFill>
          <a:blip r:embed="rId2"/>
          <a:stretch>
            <a:fillRect/>
          </a:stretch>
        </p:blipFill>
        <p:spPr>
          <a:xfrm>
            <a:off x="3920310" y="4616021"/>
            <a:ext cx="4219575" cy="1085850"/>
          </a:xfrm>
          <a:prstGeom prst="rect">
            <a:avLst/>
          </a:prstGeom>
        </p:spPr>
      </p:pic>
    </p:spTree>
    <p:extLst>
      <p:ext uri="{BB962C8B-B14F-4D97-AF65-F5344CB8AC3E}">
        <p14:creationId xmlns:p14="http://schemas.microsoft.com/office/powerpoint/2010/main" val="11949473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err="1" smtClean="0"/>
              <a:t>פיתרון</a:t>
            </a:r>
            <a:r>
              <a:rPr lang="he-IL" dirty="0" smtClean="0"/>
              <a:t> חידה מס' 6</a:t>
            </a:r>
            <a:endParaRPr lang="en-US" dirty="0"/>
          </a:p>
        </p:txBody>
      </p:sp>
      <p:sp>
        <p:nvSpPr>
          <p:cNvPr id="3" name="מציין מיקום תוכן 2"/>
          <p:cNvSpPr>
            <a:spLocks noGrp="1"/>
          </p:cNvSpPr>
          <p:nvPr>
            <p:ph idx="1"/>
          </p:nvPr>
        </p:nvSpPr>
        <p:spPr/>
        <p:txBody>
          <a:bodyPr/>
          <a:lstStyle/>
          <a:p>
            <a:pPr marL="0" indent="0" algn="ctr">
              <a:buNone/>
            </a:pPr>
            <a:r>
              <a:rPr lang="he-IL" dirty="0"/>
              <a:t>ב2013 אין ספרה שחוזרת על עצמה.</a:t>
            </a:r>
            <a:endParaRPr lang="en-US" dirty="0"/>
          </a:p>
        </p:txBody>
      </p:sp>
      <p:pic>
        <p:nvPicPr>
          <p:cNvPr id="4" name="תמונה 3"/>
          <p:cNvPicPr>
            <a:picLocks noChangeAspect="1"/>
          </p:cNvPicPr>
          <p:nvPr/>
        </p:nvPicPr>
        <p:blipFill>
          <a:blip r:embed="rId2"/>
          <a:stretch>
            <a:fillRect/>
          </a:stretch>
        </p:blipFill>
        <p:spPr>
          <a:xfrm>
            <a:off x="3774376" y="4297680"/>
            <a:ext cx="4219575" cy="1085850"/>
          </a:xfrm>
          <a:prstGeom prst="rect">
            <a:avLst/>
          </a:prstGeom>
        </p:spPr>
      </p:pic>
    </p:spTree>
    <p:extLst>
      <p:ext uri="{BB962C8B-B14F-4D97-AF65-F5344CB8AC3E}">
        <p14:creationId xmlns:p14="http://schemas.microsoft.com/office/powerpoint/2010/main" val="31030310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חידה מס' 7</a:t>
            </a:r>
            <a:endParaRPr lang="en-US" dirty="0"/>
          </a:p>
        </p:txBody>
      </p:sp>
      <p:sp>
        <p:nvSpPr>
          <p:cNvPr id="3" name="מציין מיקום תוכן 2"/>
          <p:cNvSpPr>
            <a:spLocks noGrp="1"/>
          </p:cNvSpPr>
          <p:nvPr>
            <p:ph idx="1"/>
          </p:nvPr>
        </p:nvSpPr>
        <p:spPr/>
        <p:txBody>
          <a:bodyPr/>
          <a:lstStyle/>
          <a:p>
            <a:pPr marL="0" indent="0" algn="ctr">
              <a:buNone/>
            </a:pPr>
            <a:r>
              <a:rPr lang="he-IL" dirty="0" smtClean="0"/>
              <a:t>יש לי ארבע אצבעות ואגודל ואינני יצור חי,</a:t>
            </a:r>
          </a:p>
          <a:p>
            <a:pPr marL="0" indent="0" algn="ctr">
              <a:buNone/>
            </a:pPr>
            <a:r>
              <a:rPr lang="he-IL" dirty="0" smtClean="0"/>
              <a:t>מי אני?</a:t>
            </a:r>
            <a:endParaRPr lang="en-US" dirty="0"/>
          </a:p>
        </p:txBody>
      </p:sp>
      <p:pic>
        <p:nvPicPr>
          <p:cNvPr id="4" name="תמונה 3"/>
          <p:cNvPicPr>
            <a:picLocks noChangeAspect="1"/>
          </p:cNvPicPr>
          <p:nvPr/>
        </p:nvPicPr>
        <p:blipFill>
          <a:blip r:embed="rId2"/>
          <a:stretch>
            <a:fillRect/>
          </a:stretch>
        </p:blipFill>
        <p:spPr>
          <a:xfrm>
            <a:off x="4760214" y="3975014"/>
            <a:ext cx="2247900" cy="2038350"/>
          </a:xfrm>
          <a:prstGeom prst="rect">
            <a:avLst/>
          </a:prstGeom>
        </p:spPr>
      </p:pic>
    </p:spTree>
    <p:extLst>
      <p:ext uri="{BB962C8B-B14F-4D97-AF65-F5344CB8AC3E}">
        <p14:creationId xmlns:p14="http://schemas.microsoft.com/office/powerpoint/2010/main" val="14553983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err="1" smtClean="0"/>
              <a:t>פיתרון</a:t>
            </a:r>
            <a:r>
              <a:rPr lang="he-IL" dirty="0" smtClean="0"/>
              <a:t> חידה מס' 7</a:t>
            </a:r>
            <a:endParaRPr lang="en-US" dirty="0"/>
          </a:p>
        </p:txBody>
      </p:sp>
      <p:sp>
        <p:nvSpPr>
          <p:cNvPr id="3" name="מציין מיקום תוכן 2"/>
          <p:cNvSpPr>
            <a:spLocks noGrp="1"/>
          </p:cNvSpPr>
          <p:nvPr>
            <p:ph idx="1"/>
          </p:nvPr>
        </p:nvSpPr>
        <p:spPr/>
        <p:txBody>
          <a:bodyPr/>
          <a:lstStyle/>
          <a:p>
            <a:pPr marL="0" indent="0" algn="ctr">
              <a:buNone/>
            </a:pPr>
            <a:r>
              <a:rPr lang="he-IL" dirty="0" smtClean="0"/>
              <a:t>כפפה</a:t>
            </a:r>
            <a:endParaRPr lang="en-US" dirty="0"/>
          </a:p>
        </p:txBody>
      </p:sp>
      <p:pic>
        <p:nvPicPr>
          <p:cNvPr id="4" name="תמונה 3"/>
          <p:cNvPicPr>
            <a:picLocks noChangeAspect="1"/>
          </p:cNvPicPr>
          <p:nvPr/>
        </p:nvPicPr>
        <p:blipFill>
          <a:blip r:embed="rId2"/>
          <a:stretch>
            <a:fillRect/>
          </a:stretch>
        </p:blipFill>
        <p:spPr>
          <a:xfrm>
            <a:off x="4725944" y="3790178"/>
            <a:ext cx="2476500" cy="1847850"/>
          </a:xfrm>
          <a:prstGeom prst="rect">
            <a:avLst/>
          </a:prstGeom>
        </p:spPr>
      </p:pic>
    </p:spTree>
    <p:extLst>
      <p:ext uri="{BB962C8B-B14F-4D97-AF65-F5344CB8AC3E}">
        <p14:creationId xmlns:p14="http://schemas.microsoft.com/office/powerpoint/2010/main" val="22963110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חידה מס' 8</a:t>
            </a:r>
            <a:endParaRPr lang="en-US" dirty="0"/>
          </a:p>
        </p:txBody>
      </p:sp>
      <p:pic>
        <p:nvPicPr>
          <p:cNvPr id="4" name="מציין מיקום תוכן 3"/>
          <p:cNvPicPr>
            <a:picLocks noGrp="1" noChangeAspect="1"/>
          </p:cNvPicPr>
          <p:nvPr>
            <p:ph idx="1"/>
          </p:nvPr>
        </p:nvPicPr>
        <p:blipFill>
          <a:blip r:embed="rId2"/>
          <a:stretch>
            <a:fillRect/>
          </a:stretch>
        </p:blipFill>
        <p:spPr>
          <a:xfrm>
            <a:off x="3050381" y="3373437"/>
            <a:ext cx="5667375" cy="1847850"/>
          </a:xfrm>
          <a:prstGeom prst="rect">
            <a:avLst/>
          </a:prstGeom>
        </p:spPr>
      </p:pic>
    </p:spTree>
    <p:extLst>
      <p:ext uri="{BB962C8B-B14F-4D97-AF65-F5344CB8AC3E}">
        <p14:creationId xmlns:p14="http://schemas.microsoft.com/office/powerpoint/2010/main" val="21175191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err="1" smtClean="0"/>
              <a:t>פיתרון</a:t>
            </a:r>
            <a:r>
              <a:rPr lang="he-IL" dirty="0" smtClean="0"/>
              <a:t> חידה מס' 8</a:t>
            </a:r>
            <a:endParaRPr lang="en-US" dirty="0"/>
          </a:p>
        </p:txBody>
      </p:sp>
      <p:pic>
        <p:nvPicPr>
          <p:cNvPr id="4" name="מציין מיקום תוכן 3"/>
          <p:cNvPicPr>
            <a:picLocks noGrp="1" noChangeAspect="1"/>
          </p:cNvPicPr>
          <p:nvPr>
            <p:ph idx="1"/>
          </p:nvPr>
        </p:nvPicPr>
        <p:blipFill>
          <a:blip r:embed="rId2"/>
          <a:stretch>
            <a:fillRect/>
          </a:stretch>
        </p:blipFill>
        <p:spPr>
          <a:xfrm>
            <a:off x="3064669" y="3482975"/>
            <a:ext cx="5638800" cy="1628775"/>
          </a:xfrm>
          <a:prstGeom prst="rect">
            <a:avLst/>
          </a:prstGeom>
        </p:spPr>
      </p:pic>
    </p:spTree>
    <p:extLst>
      <p:ext uri="{BB962C8B-B14F-4D97-AF65-F5344CB8AC3E}">
        <p14:creationId xmlns:p14="http://schemas.microsoft.com/office/powerpoint/2010/main" val="19421772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חידה מס' 9</a:t>
            </a:r>
            <a:endParaRPr lang="en-US" dirty="0"/>
          </a:p>
        </p:txBody>
      </p:sp>
      <p:pic>
        <p:nvPicPr>
          <p:cNvPr id="4" name="מציין מיקום תוכן 3"/>
          <p:cNvPicPr>
            <a:picLocks noGrp="1" noChangeAspect="1"/>
          </p:cNvPicPr>
          <p:nvPr>
            <p:ph idx="1"/>
          </p:nvPr>
        </p:nvPicPr>
        <p:blipFill>
          <a:blip r:embed="rId2"/>
          <a:stretch>
            <a:fillRect/>
          </a:stretch>
        </p:blipFill>
        <p:spPr>
          <a:xfrm>
            <a:off x="3037776" y="2114922"/>
            <a:ext cx="5200061" cy="3247547"/>
          </a:xfrm>
          <a:prstGeom prst="rect">
            <a:avLst/>
          </a:prstGeom>
        </p:spPr>
      </p:pic>
    </p:spTree>
    <p:extLst>
      <p:ext uri="{BB962C8B-B14F-4D97-AF65-F5344CB8AC3E}">
        <p14:creationId xmlns:p14="http://schemas.microsoft.com/office/powerpoint/2010/main" val="18704261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err="1" smtClean="0"/>
              <a:t>פיתרון</a:t>
            </a:r>
            <a:r>
              <a:rPr lang="he-IL" dirty="0" smtClean="0"/>
              <a:t> חידה מס' 9</a:t>
            </a:r>
            <a:endParaRPr lang="en-US" dirty="0"/>
          </a:p>
        </p:txBody>
      </p:sp>
      <p:pic>
        <p:nvPicPr>
          <p:cNvPr id="4" name="מציין מיקום תוכן 3"/>
          <p:cNvPicPr>
            <a:picLocks noGrp="1" noChangeAspect="1"/>
          </p:cNvPicPr>
          <p:nvPr>
            <p:ph idx="1"/>
          </p:nvPr>
        </p:nvPicPr>
        <p:blipFill>
          <a:blip r:embed="rId2"/>
          <a:stretch>
            <a:fillRect/>
          </a:stretch>
        </p:blipFill>
        <p:spPr>
          <a:xfrm>
            <a:off x="3227883" y="2421925"/>
            <a:ext cx="5255160" cy="1751720"/>
          </a:xfrm>
          <a:prstGeom prst="rect">
            <a:avLst/>
          </a:prstGeom>
        </p:spPr>
      </p:pic>
      <p:pic>
        <p:nvPicPr>
          <p:cNvPr id="3" name="תמונה 2"/>
          <p:cNvPicPr>
            <a:picLocks noChangeAspect="1"/>
          </p:cNvPicPr>
          <p:nvPr/>
        </p:nvPicPr>
        <p:blipFill>
          <a:blip r:embed="rId3"/>
          <a:stretch>
            <a:fillRect/>
          </a:stretch>
        </p:blipFill>
        <p:spPr>
          <a:xfrm>
            <a:off x="4965871" y="4510738"/>
            <a:ext cx="1485900" cy="1524000"/>
          </a:xfrm>
          <a:prstGeom prst="rect">
            <a:avLst/>
          </a:prstGeom>
        </p:spPr>
      </p:pic>
    </p:spTree>
    <p:extLst>
      <p:ext uri="{BB962C8B-B14F-4D97-AF65-F5344CB8AC3E}">
        <p14:creationId xmlns:p14="http://schemas.microsoft.com/office/powerpoint/2010/main" val="4169436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חידה מס' 1</a:t>
            </a:r>
            <a:endParaRPr lang="en-US" dirty="0"/>
          </a:p>
        </p:txBody>
      </p:sp>
      <p:sp>
        <p:nvSpPr>
          <p:cNvPr id="3" name="מציין מיקום תוכן 2"/>
          <p:cNvSpPr>
            <a:spLocks noGrp="1"/>
          </p:cNvSpPr>
          <p:nvPr>
            <p:ph idx="1"/>
          </p:nvPr>
        </p:nvSpPr>
        <p:spPr/>
        <p:txBody>
          <a:bodyPr/>
          <a:lstStyle/>
          <a:p>
            <a:pPr marL="0" indent="0" algn="ctr">
              <a:buNone/>
            </a:pPr>
            <a:r>
              <a:rPr lang="he-IL" dirty="0"/>
              <a:t>יש לנו רק 2 דליים. </a:t>
            </a:r>
            <a:endParaRPr lang="en-US" dirty="0" smtClean="0"/>
          </a:p>
          <a:p>
            <a:pPr marL="0" indent="0" algn="ctr">
              <a:buNone/>
            </a:pPr>
            <a:endParaRPr lang="he-IL" dirty="0" smtClean="0"/>
          </a:p>
          <a:p>
            <a:pPr marL="0" indent="0" algn="ctr">
              <a:buNone/>
            </a:pPr>
            <a:endParaRPr lang="he-IL" dirty="0"/>
          </a:p>
          <a:p>
            <a:pPr marL="0" indent="0" algn="ctr">
              <a:buNone/>
            </a:pPr>
            <a:r>
              <a:rPr lang="he-IL" dirty="0" smtClean="0"/>
              <a:t>אחד </a:t>
            </a:r>
            <a:r>
              <a:rPr lang="he-IL" dirty="0"/>
              <a:t>בנפח 5 ליטר, והשני בנפח 3 ליטר. </a:t>
            </a:r>
            <a:endParaRPr lang="he-IL" dirty="0" smtClean="0"/>
          </a:p>
          <a:p>
            <a:pPr marL="0" indent="0" algn="ctr">
              <a:buNone/>
            </a:pPr>
            <a:r>
              <a:rPr lang="he-IL" dirty="0" smtClean="0"/>
              <a:t>יש </a:t>
            </a:r>
            <a:r>
              <a:rPr lang="he-IL" dirty="0"/>
              <a:t>לנו משימה למדוד 4 ליטר בדיוק, איך נעשה זאת רק עם 2 הדליים וברז </a:t>
            </a:r>
            <a:endParaRPr lang="he-IL" dirty="0" smtClean="0"/>
          </a:p>
          <a:p>
            <a:pPr marL="0" indent="0" algn="ctr">
              <a:buNone/>
            </a:pPr>
            <a:r>
              <a:rPr lang="he-IL" dirty="0" smtClean="0"/>
              <a:t>מים </a:t>
            </a:r>
            <a:r>
              <a:rPr lang="he-IL" dirty="0"/>
              <a:t>שיש לנו ?</a:t>
            </a:r>
            <a:endParaRPr lang="en-US" dirty="0"/>
          </a:p>
        </p:txBody>
      </p:sp>
      <p:sp>
        <p:nvSpPr>
          <p:cNvPr id="4" name="AutoShape 2" descr="תוצאת תמונה עבור דליים"/>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תמונה 4"/>
          <p:cNvPicPr>
            <a:picLocks noChangeAspect="1"/>
          </p:cNvPicPr>
          <p:nvPr/>
        </p:nvPicPr>
        <p:blipFill>
          <a:blip r:embed="rId2"/>
          <a:stretch>
            <a:fillRect/>
          </a:stretch>
        </p:blipFill>
        <p:spPr>
          <a:xfrm>
            <a:off x="906162" y="2223572"/>
            <a:ext cx="2411174" cy="1502739"/>
          </a:xfrm>
          <a:prstGeom prst="rect">
            <a:avLst/>
          </a:prstGeom>
        </p:spPr>
      </p:pic>
      <p:pic>
        <p:nvPicPr>
          <p:cNvPr id="6" name="תמונה 5"/>
          <p:cNvPicPr>
            <a:picLocks noChangeAspect="1"/>
          </p:cNvPicPr>
          <p:nvPr/>
        </p:nvPicPr>
        <p:blipFill>
          <a:blip r:embed="rId2"/>
          <a:stretch>
            <a:fillRect/>
          </a:stretch>
        </p:blipFill>
        <p:spPr>
          <a:xfrm>
            <a:off x="7802749" y="5119157"/>
            <a:ext cx="2232482" cy="1391371"/>
          </a:xfrm>
          <a:prstGeom prst="rect">
            <a:avLst/>
          </a:prstGeom>
        </p:spPr>
      </p:pic>
    </p:spTree>
    <p:extLst>
      <p:ext uri="{BB962C8B-B14F-4D97-AF65-F5344CB8AC3E}">
        <p14:creationId xmlns:p14="http://schemas.microsoft.com/office/powerpoint/2010/main" val="40234658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חידה מס' 10</a:t>
            </a:r>
            <a:endParaRPr lang="en-US" dirty="0"/>
          </a:p>
        </p:txBody>
      </p:sp>
      <p:sp>
        <p:nvSpPr>
          <p:cNvPr id="5" name="מציין מיקום תוכן 4"/>
          <p:cNvSpPr>
            <a:spLocks noGrp="1"/>
          </p:cNvSpPr>
          <p:nvPr>
            <p:ph idx="1"/>
          </p:nvPr>
        </p:nvSpPr>
        <p:spPr/>
        <p:txBody>
          <a:bodyPr/>
          <a:lstStyle/>
          <a:p>
            <a:pPr marL="0" indent="0" algn="ctr">
              <a:buNone/>
            </a:pPr>
            <a:r>
              <a:rPr lang="he-IL" dirty="0" smtClean="0"/>
              <a:t>לפניכם 9 נקודות. </a:t>
            </a:r>
          </a:p>
          <a:p>
            <a:pPr marL="0" indent="0" algn="ctr">
              <a:buNone/>
            </a:pPr>
            <a:r>
              <a:rPr lang="he-IL" dirty="0" smtClean="0"/>
              <a:t>עליכם לחבר את כל הנקודות ב-4 קווים מבלי להרים את כלי הכתיבה.</a:t>
            </a:r>
          </a:p>
          <a:p>
            <a:pPr marL="0" indent="0" algn="ctr">
              <a:buNone/>
            </a:pPr>
            <a:endParaRPr lang="he-IL" dirty="0"/>
          </a:p>
          <a:p>
            <a:pPr marL="0" indent="0" algn="ctr">
              <a:buNone/>
            </a:pPr>
            <a:endParaRPr lang="en-US" dirty="0"/>
          </a:p>
        </p:txBody>
      </p:sp>
      <p:pic>
        <p:nvPicPr>
          <p:cNvPr id="6" name="תמונה 5"/>
          <p:cNvPicPr>
            <a:picLocks noChangeAspect="1"/>
          </p:cNvPicPr>
          <p:nvPr/>
        </p:nvPicPr>
        <p:blipFill>
          <a:blip r:embed="rId2"/>
          <a:stretch>
            <a:fillRect/>
          </a:stretch>
        </p:blipFill>
        <p:spPr>
          <a:xfrm>
            <a:off x="5120202" y="3410336"/>
            <a:ext cx="2066925" cy="1800225"/>
          </a:xfrm>
          <a:prstGeom prst="rect">
            <a:avLst/>
          </a:prstGeom>
        </p:spPr>
      </p:pic>
    </p:spTree>
    <p:extLst>
      <p:ext uri="{BB962C8B-B14F-4D97-AF65-F5344CB8AC3E}">
        <p14:creationId xmlns:p14="http://schemas.microsoft.com/office/powerpoint/2010/main" val="41010123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err="1" smtClean="0"/>
              <a:t>פיתרון</a:t>
            </a:r>
            <a:r>
              <a:rPr lang="he-IL" dirty="0" smtClean="0"/>
              <a:t> חידה מס' 10</a:t>
            </a:r>
            <a:endParaRPr lang="en-US" dirty="0"/>
          </a:p>
        </p:txBody>
      </p:sp>
      <p:pic>
        <p:nvPicPr>
          <p:cNvPr id="4" name="מציין מיקום תוכן 3"/>
          <p:cNvPicPr>
            <a:picLocks noGrp="1" noChangeAspect="1"/>
          </p:cNvPicPr>
          <p:nvPr>
            <p:ph idx="1"/>
          </p:nvPr>
        </p:nvPicPr>
        <p:blipFill>
          <a:blip r:embed="rId2"/>
          <a:stretch>
            <a:fillRect/>
          </a:stretch>
        </p:blipFill>
        <p:spPr>
          <a:xfrm>
            <a:off x="4650581" y="3163887"/>
            <a:ext cx="2466975" cy="2266950"/>
          </a:xfrm>
          <a:prstGeom prst="rect">
            <a:avLst/>
          </a:prstGeom>
        </p:spPr>
      </p:pic>
    </p:spTree>
    <p:extLst>
      <p:ext uri="{BB962C8B-B14F-4D97-AF65-F5344CB8AC3E}">
        <p14:creationId xmlns:p14="http://schemas.microsoft.com/office/powerpoint/2010/main" val="12400137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חידה מס' 11</a:t>
            </a:r>
            <a:endParaRPr lang="en-US" dirty="0"/>
          </a:p>
        </p:txBody>
      </p:sp>
      <p:pic>
        <p:nvPicPr>
          <p:cNvPr id="4" name="מציין מיקום תוכן 3"/>
          <p:cNvPicPr>
            <a:picLocks noGrp="1" noChangeAspect="1"/>
          </p:cNvPicPr>
          <p:nvPr>
            <p:ph idx="1"/>
          </p:nvPr>
        </p:nvPicPr>
        <p:blipFill>
          <a:blip r:embed="rId2"/>
          <a:stretch>
            <a:fillRect/>
          </a:stretch>
        </p:blipFill>
        <p:spPr>
          <a:xfrm>
            <a:off x="4369594" y="3344862"/>
            <a:ext cx="3028950" cy="1905000"/>
          </a:xfrm>
          <a:prstGeom prst="rect">
            <a:avLst/>
          </a:prstGeom>
        </p:spPr>
      </p:pic>
    </p:spTree>
    <p:extLst>
      <p:ext uri="{BB962C8B-B14F-4D97-AF65-F5344CB8AC3E}">
        <p14:creationId xmlns:p14="http://schemas.microsoft.com/office/powerpoint/2010/main" val="18495160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err="1" smtClean="0"/>
              <a:t>פיתרון</a:t>
            </a:r>
            <a:r>
              <a:rPr lang="he-IL" dirty="0" smtClean="0"/>
              <a:t> חידה מס' 11</a:t>
            </a:r>
            <a:endParaRPr lang="en-US" dirty="0"/>
          </a:p>
        </p:txBody>
      </p:sp>
      <p:pic>
        <p:nvPicPr>
          <p:cNvPr id="4" name="מציין מיקום תוכן 3"/>
          <p:cNvPicPr>
            <a:picLocks noGrp="1" noChangeAspect="1"/>
          </p:cNvPicPr>
          <p:nvPr>
            <p:ph idx="1"/>
          </p:nvPr>
        </p:nvPicPr>
        <p:blipFill>
          <a:blip r:embed="rId2"/>
          <a:stretch>
            <a:fillRect/>
          </a:stretch>
        </p:blipFill>
        <p:spPr>
          <a:xfrm>
            <a:off x="3807619" y="3744912"/>
            <a:ext cx="4152900" cy="1104900"/>
          </a:xfrm>
          <a:prstGeom prst="rect">
            <a:avLst/>
          </a:prstGeom>
        </p:spPr>
      </p:pic>
    </p:spTree>
    <p:extLst>
      <p:ext uri="{BB962C8B-B14F-4D97-AF65-F5344CB8AC3E}">
        <p14:creationId xmlns:p14="http://schemas.microsoft.com/office/powerpoint/2010/main" val="11065003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חידה מס' 12</a:t>
            </a:r>
            <a:endParaRPr lang="en-US" dirty="0"/>
          </a:p>
        </p:txBody>
      </p:sp>
      <p:pic>
        <p:nvPicPr>
          <p:cNvPr id="4" name="מציין מיקום תוכן 3"/>
          <p:cNvPicPr>
            <a:picLocks noGrp="1" noChangeAspect="1"/>
          </p:cNvPicPr>
          <p:nvPr>
            <p:ph idx="1"/>
          </p:nvPr>
        </p:nvPicPr>
        <p:blipFill>
          <a:blip r:embed="rId2"/>
          <a:stretch>
            <a:fillRect/>
          </a:stretch>
        </p:blipFill>
        <p:spPr>
          <a:xfrm>
            <a:off x="4317206" y="2987675"/>
            <a:ext cx="3133725" cy="2619375"/>
          </a:xfrm>
          <a:prstGeom prst="rect">
            <a:avLst/>
          </a:prstGeom>
        </p:spPr>
      </p:pic>
    </p:spTree>
    <p:extLst>
      <p:ext uri="{BB962C8B-B14F-4D97-AF65-F5344CB8AC3E}">
        <p14:creationId xmlns:p14="http://schemas.microsoft.com/office/powerpoint/2010/main" val="178260733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err="1" smtClean="0"/>
              <a:t>פיתרון</a:t>
            </a:r>
            <a:r>
              <a:rPr lang="he-IL" dirty="0" smtClean="0"/>
              <a:t> חידה מס' 12</a:t>
            </a:r>
            <a:endParaRPr lang="en-US" dirty="0"/>
          </a:p>
        </p:txBody>
      </p:sp>
      <p:pic>
        <p:nvPicPr>
          <p:cNvPr id="5" name="מציין מיקום תוכן 4"/>
          <p:cNvPicPr>
            <a:picLocks noGrp="1" noChangeAspect="1"/>
          </p:cNvPicPr>
          <p:nvPr>
            <p:ph idx="1"/>
          </p:nvPr>
        </p:nvPicPr>
        <p:blipFill>
          <a:blip r:embed="rId2"/>
          <a:stretch>
            <a:fillRect/>
          </a:stretch>
        </p:blipFill>
        <p:spPr>
          <a:xfrm>
            <a:off x="2897981" y="3063875"/>
            <a:ext cx="5972175" cy="2466975"/>
          </a:xfrm>
          <a:prstGeom prst="rect">
            <a:avLst/>
          </a:prstGeom>
        </p:spPr>
      </p:pic>
    </p:spTree>
    <p:extLst>
      <p:ext uri="{BB962C8B-B14F-4D97-AF65-F5344CB8AC3E}">
        <p14:creationId xmlns:p14="http://schemas.microsoft.com/office/powerpoint/2010/main" val="371861269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חידה מס' 13</a:t>
            </a:r>
            <a:endParaRPr lang="en-US" dirty="0"/>
          </a:p>
        </p:txBody>
      </p:sp>
      <p:pic>
        <p:nvPicPr>
          <p:cNvPr id="4" name="מציין מיקום תוכן 3"/>
          <p:cNvPicPr>
            <a:picLocks noGrp="1" noChangeAspect="1"/>
          </p:cNvPicPr>
          <p:nvPr>
            <p:ph idx="1"/>
          </p:nvPr>
        </p:nvPicPr>
        <p:blipFill>
          <a:blip r:embed="rId2"/>
          <a:stretch>
            <a:fillRect/>
          </a:stretch>
        </p:blipFill>
        <p:spPr>
          <a:xfrm>
            <a:off x="4541044" y="3649662"/>
            <a:ext cx="2686050" cy="1295400"/>
          </a:xfrm>
          <a:prstGeom prst="rect">
            <a:avLst/>
          </a:prstGeom>
        </p:spPr>
      </p:pic>
      <p:pic>
        <p:nvPicPr>
          <p:cNvPr id="3" name="תמונה 2"/>
          <p:cNvPicPr>
            <a:picLocks noChangeAspect="1"/>
          </p:cNvPicPr>
          <p:nvPr/>
        </p:nvPicPr>
        <p:blipFill>
          <a:blip r:embed="rId3"/>
          <a:stretch>
            <a:fillRect/>
          </a:stretch>
        </p:blipFill>
        <p:spPr>
          <a:xfrm>
            <a:off x="1510099" y="2011362"/>
            <a:ext cx="1790700" cy="2286000"/>
          </a:xfrm>
          <a:prstGeom prst="rect">
            <a:avLst/>
          </a:prstGeom>
        </p:spPr>
      </p:pic>
    </p:spTree>
    <p:extLst>
      <p:ext uri="{BB962C8B-B14F-4D97-AF65-F5344CB8AC3E}">
        <p14:creationId xmlns:p14="http://schemas.microsoft.com/office/powerpoint/2010/main" val="349766534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err="1" smtClean="0"/>
              <a:t>פיתרון</a:t>
            </a:r>
            <a:r>
              <a:rPr lang="he-IL" dirty="0" smtClean="0"/>
              <a:t> חידה מס' 13</a:t>
            </a:r>
            <a:endParaRPr lang="en-US" dirty="0"/>
          </a:p>
        </p:txBody>
      </p:sp>
      <p:pic>
        <p:nvPicPr>
          <p:cNvPr id="4" name="מציין מיקום תוכן 3"/>
          <p:cNvPicPr>
            <a:picLocks noGrp="1" noChangeAspect="1"/>
          </p:cNvPicPr>
          <p:nvPr>
            <p:ph idx="1"/>
          </p:nvPr>
        </p:nvPicPr>
        <p:blipFill>
          <a:blip r:embed="rId2"/>
          <a:stretch>
            <a:fillRect/>
          </a:stretch>
        </p:blipFill>
        <p:spPr>
          <a:xfrm>
            <a:off x="4852343" y="2784391"/>
            <a:ext cx="2880388" cy="1790850"/>
          </a:xfrm>
          <a:prstGeom prst="rect">
            <a:avLst/>
          </a:prstGeom>
        </p:spPr>
      </p:pic>
    </p:spTree>
    <p:extLst>
      <p:ext uri="{BB962C8B-B14F-4D97-AF65-F5344CB8AC3E}">
        <p14:creationId xmlns:p14="http://schemas.microsoft.com/office/powerpoint/2010/main" val="323980334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חיה מס' 14</a:t>
            </a:r>
            <a:endParaRPr lang="en-US" dirty="0"/>
          </a:p>
        </p:txBody>
      </p:sp>
      <p:sp>
        <p:nvSpPr>
          <p:cNvPr id="3" name="מציין מיקום תוכן 2"/>
          <p:cNvSpPr>
            <a:spLocks noGrp="1"/>
          </p:cNvSpPr>
          <p:nvPr>
            <p:ph idx="1"/>
          </p:nvPr>
        </p:nvSpPr>
        <p:spPr/>
        <p:txBody>
          <a:bodyPr/>
          <a:lstStyle/>
          <a:p>
            <a:pPr algn="ctr"/>
            <a:r>
              <a:rPr lang="he-IL" dirty="0"/>
              <a:t>על ידי הזזת שני גפרורים יש ליצור את המספר הגדול ביותר </a:t>
            </a:r>
            <a:r>
              <a:rPr lang="he-IL" dirty="0" smtClean="0"/>
              <a:t>האפשרי</a:t>
            </a:r>
          </a:p>
          <a:p>
            <a:pPr algn="ctr"/>
            <a:endParaRPr lang="en-US" dirty="0"/>
          </a:p>
        </p:txBody>
      </p:sp>
      <p:pic>
        <p:nvPicPr>
          <p:cNvPr id="4" name="תמונה 3"/>
          <p:cNvPicPr>
            <a:picLocks noChangeAspect="1"/>
          </p:cNvPicPr>
          <p:nvPr/>
        </p:nvPicPr>
        <p:blipFill>
          <a:blip r:embed="rId2"/>
          <a:stretch>
            <a:fillRect/>
          </a:stretch>
        </p:blipFill>
        <p:spPr>
          <a:xfrm>
            <a:off x="2802826" y="2652903"/>
            <a:ext cx="6162675" cy="3857625"/>
          </a:xfrm>
          <a:prstGeom prst="rect">
            <a:avLst/>
          </a:prstGeom>
        </p:spPr>
      </p:pic>
    </p:spTree>
    <p:extLst>
      <p:ext uri="{BB962C8B-B14F-4D97-AF65-F5344CB8AC3E}">
        <p14:creationId xmlns:p14="http://schemas.microsoft.com/office/powerpoint/2010/main" val="286150930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err="1" smtClean="0"/>
              <a:t>פיתרון</a:t>
            </a:r>
            <a:r>
              <a:rPr lang="he-IL" dirty="0" smtClean="0"/>
              <a:t> חידה מס' 14</a:t>
            </a:r>
            <a:endParaRPr lang="en-US" dirty="0"/>
          </a:p>
        </p:txBody>
      </p:sp>
      <p:pic>
        <p:nvPicPr>
          <p:cNvPr id="4" name="מציין מיקום תוכן 3"/>
          <p:cNvPicPr>
            <a:picLocks noGrp="1" noChangeAspect="1"/>
          </p:cNvPicPr>
          <p:nvPr>
            <p:ph idx="1"/>
          </p:nvPr>
        </p:nvPicPr>
        <p:blipFill>
          <a:blip r:embed="rId2"/>
          <a:stretch>
            <a:fillRect/>
          </a:stretch>
        </p:blipFill>
        <p:spPr>
          <a:xfrm>
            <a:off x="2958429" y="1741960"/>
            <a:ext cx="5851470" cy="2330670"/>
          </a:xfrm>
          <a:prstGeom prst="rect">
            <a:avLst/>
          </a:prstGeom>
        </p:spPr>
      </p:pic>
      <p:pic>
        <p:nvPicPr>
          <p:cNvPr id="5" name="תמונה 4"/>
          <p:cNvPicPr>
            <a:picLocks noChangeAspect="1"/>
          </p:cNvPicPr>
          <p:nvPr/>
        </p:nvPicPr>
        <p:blipFill>
          <a:blip r:embed="rId3"/>
          <a:stretch>
            <a:fillRect/>
          </a:stretch>
        </p:blipFill>
        <p:spPr>
          <a:xfrm>
            <a:off x="2856437" y="4266585"/>
            <a:ext cx="6055454" cy="2411598"/>
          </a:xfrm>
          <a:prstGeom prst="rect">
            <a:avLst/>
          </a:prstGeom>
        </p:spPr>
      </p:pic>
    </p:spTree>
    <p:extLst>
      <p:ext uri="{BB962C8B-B14F-4D97-AF65-F5344CB8AC3E}">
        <p14:creationId xmlns:p14="http://schemas.microsoft.com/office/powerpoint/2010/main" val="8448605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err="1" smtClean="0"/>
              <a:t>פיתרון</a:t>
            </a:r>
            <a:r>
              <a:rPr lang="he-IL" dirty="0" smtClean="0"/>
              <a:t> חידה מס' 1</a:t>
            </a:r>
            <a:endParaRPr lang="en-US" dirty="0"/>
          </a:p>
        </p:txBody>
      </p:sp>
      <p:sp>
        <p:nvSpPr>
          <p:cNvPr id="3" name="מציין מיקום תוכן 2"/>
          <p:cNvSpPr>
            <a:spLocks noGrp="1"/>
          </p:cNvSpPr>
          <p:nvPr>
            <p:ph idx="1"/>
          </p:nvPr>
        </p:nvSpPr>
        <p:spPr/>
        <p:txBody>
          <a:bodyPr/>
          <a:lstStyle/>
          <a:p>
            <a:pPr algn="r" rtl="1"/>
            <a:r>
              <a:rPr lang="he-IL" b="0" i="0" dirty="0" smtClean="0">
                <a:solidFill>
                  <a:srgbClr val="000000"/>
                </a:solidFill>
                <a:effectLst/>
                <a:latin typeface="Times New Roman" panose="02020603050405020304" pitchFamily="18" charset="0"/>
              </a:rPr>
              <a:t>שלב א' - ממלאים את הדלי 5 ליטר עד סופו (ואז אנו יודעים שיש לנו שם בדיוק 5 ליטר) ומרוקנים לדלי 3 ליטר עד שהוא מתמלא (ואז אנו יודעים שרוקנו 3 ליטר בדיוק).  את המים בדלי 3 ליטר שופכים להשקות צמחים.</a:t>
            </a:r>
            <a:br>
              <a:rPr lang="he-IL" b="0" i="0" dirty="0" smtClean="0">
                <a:solidFill>
                  <a:srgbClr val="000000"/>
                </a:solidFill>
                <a:effectLst/>
                <a:latin typeface="Times New Roman" panose="02020603050405020304" pitchFamily="18" charset="0"/>
              </a:rPr>
            </a:br>
            <a:r>
              <a:rPr lang="he-IL" b="0" i="0" dirty="0" smtClean="0">
                <a:solidFill>
                  <a:srgbClr val="000000"/>
                </a:solidFill>
                <a:effectLst/>
                <a:latin typeface="Times New Roman" panose="02020603050405020304" pitchFamily="18" charset="0"/>
              </a:rPr>
              <a:t>כך בינתיים יש לנו דלי 5 ליטר שבו נשארו 2 ליטר ודלי 3 ליטר ריק.</a:t>
            </a:r>
          </a:p>
          <a:p>
            <a:pPr algn="r" rtl="1"/>
            <a:r>
              <a:rPr lang="he-IL" b="0" i="0" dirty="0" smtClean="0">
                <a:solidFill>
                  <a:srgbClr val="000000"/>
                </a:solidFill>
                <a:effectLst/>
                <a:latin typeface="Times New Roman" panose="02020603050405020304" pitchFamily="18" charset="0"/>
              </a:rPr>
              <a:t>שלב ב' - שופכים את ה2 ליטר מהדלי 5 ליטר לדלי של ה3 ליטר.</a:t>
            </a:r>
            <a:br>
              <a:rPr lang="he-IL" b="0" i="0" dirty="0" smtClean="0">
                <a:solidFill>
                  <a:srgbClr val="000000"/>
                </a:solidFill>
                <a:effectLst/>
                <a:latin typeface="Times New Roman" panose="02020603050405020304" pitchFamily="18" charset="0"/>
              </a:rPr>
            </a:br>
            <a:r>
              <a:rPr lang="he-IL" b="0" i="0" dirty="0" smtClean="0">
                <a:solidFill>
                  <a:srgbClr val="000000"/>
                </a:solidFill>
                <a:effectLst/>
                <a:latin typeface="Times New Roman" panose="02020603050405020304" pitchFamily="18" charset="0"/>
              </a:rPr>
              <a:t>כך בינתיים יש לנו דלי 5 ליטר ריק, ודלי 3 ליטר ממולא ב2 ליטר מים.</a:t>
            </a:r>
          </a:p>
          <a:p>
            <a:pPr algn="r" rtl="1"/>
            <a:r>
              <a:rPr lang="he-IL" b="0" i="0" dirty="0" smtClean="0">
                <a:solidFill>
                  <a:srgbClr val="000000"/>
                </a:solidFill>
                <a:effectLst/>
                <a:latin typeface="Times New Roman" panose="02020603050405020304" pitchFamily="18" charset="0"/>
              </a:rPr>
              <a:t>שלב ג', ממלאים את הדלי 5 ליטר עד סופו, ושופכים לדלי 3 ליטר עד שהוא מתמלא.</a:t>
            </a:r>
          </a:p>
          <a:p>
            <a:pPr algn="r" rtl="1"/>
            <a:r>
              <a:rPr lang="he-IL" b="0" i="0" dirty="0" smtClean="0">
                <a:solidFill>
                  <a:srgbClr val="000000"/>
                </a:solidFill>
                <a:effectLst/>
                <a:latin typeface="Times New Roman" panose="02020603050405020304" pitchFamily="18" charset="0"/>
              </a:rPr>
              <a:t>וכך בדלי 5 ליטר נשארים 4 ליטר בדיוק.</a:t>
            </a:r>
          </a:p>
          <a:p>
            <a:pPr marL="0" indent="0" algn="r">
              <a:buNone/>
            </a:pPr>
            <a:endParaRPr lang="en-US" dirty="0"/>
          </a:p>
        </p:txBody>
      </p:sp>
      <p:pic>
        <p:nvPicPr>
          <p:cNvPr id="4" name="תמונה 3"/>
          <p:cNvPicPr>
            <a:picLocks noChangeAspect="1"/>
          </p:cNvPicPr>
          <p:nvPr/>
        </p:nvPicPr>
        <p:blipFill>
          <a:blip r:embed="rId2"/>
          <a:stretch>
            <a:fillRect/>
          </a:stretch>
        </p:blipFill>
        <p:spPr>
          <a:xfrm>
            <a:off x="673958" y="4909108"/>
            <a:ext cx="2705100" cy="1685925"/>
          </a:xfrm>
          <a:prstGeom prst="rect">
            <a:avLst/>
          </a:prstGeom>
        </p:spPr>
      </p:pic>
    </p:spTree>
    <p:extLst>
      <p:ext uri="{BB962C8B-B14F-4D97-AF65-F5344CB8AC3E}">
        <p14:creationId xmlns:p14="http://schemas.microsoft.com/office/powerpoint/2010/main" val="22457947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חידה מס' 15</a:t>
            </a:r>
            <a:endParaRPr lang="en-US" dirty="0"/>
          </a:p>
        </p:txBody>
      </p:sp>
      <p:pic>
        <p:nvPicPr>
          <p:cNvPr id="4" name="מציין מיקום תוכן 3"/>
          <p:cNvPicPr>
            <a:picLocks noGrp="1" noChangeAspect="1"/>
          </p:cNvPicPr>
          <p:nvPr>
            <p:ph idx="1"/>
          </p:nvPr>
        </p:nvPicPr>
        <p:blipFill>
          <a:blip r:embed="rId2"/>
          <a:stretch>
            <a:fillRect/>
          </a:stretch>
        </p:blipFill>
        <p:spPr>
          <a:xfrm>
            <a:off x="2836821" y="1839393"/>
            <a:ext cx="6094685" cy="4722218"/>
          </a:xfrm>
          <a:prstGeom prst="rect">
            <a:avLst/>
          </a:prstGeom>
        </p:spPr>
      </p:pic>
    </p:spTree>
    <p:extLst>
      <p:ext uri="{BB962C8B-B14F-4D97-AF65-F5344CB8AC3E}">
        <p14:creationId xmlns:p14="http://schemas.microsoft.com/office/powerpoint/2010/main" val="308170923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err="1" smtClean="0"/>
              <a:t>פיתרון</a:t>
            </a:r>
            <a:r>
              <a:rPr lang="he-IL" dirty="0" smtClean="0"/>
              <a:t> חידה מס' 15</a:t>
            </a:r>
            <a:endParaRPr lang="en-US" dirty="0"/>
          </a:p>
        </p:txBody>
      </p:sp>
      <p:pic>
        <p:nvPicPr>
          <p:cNvPr id="4" name="מציין מיקום תוכן 3"/>
          <p:cNvPicPr>
            <a:picLocks noGrp="1" noChangeAspect="1"/>
          </p:cNvPicPr>
          <p:nvPr>
            <p:ph idx="1"/>
          </p:nvPr>
        </p:nvPicPr>
        <p:blipFill>
          <a:blip r:embed="rId2"/>
          <a:stretch>
            <a:fillRect/>
          </a:stretch>
        </p:blipFill>
        <p:spPr>
          <a:xfrm>
            <a:off x="2582562" y="1984356"/>
            <a:ext cx="6326659" cy="4067923"/>
          </a:xfrm>
          <a:prstGeom prst="rect">
            <a:avLst/>
          </a:prstGeom>
        </p:spPr>
      </p:pic>
    </p:spTree>
    <p:extLst>
      <p:ext uri="{BB962C8B-B14F-4D97-AF65-F5344CB8AC3E}">
        <p14:creationId xmlns:p14="http://schemas.microsoft.com/office/powerpoint/2010/main" val="342844506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חידה מס' 16</a:t>
            </a:r>
            <a:endParaRPr lang="en-US" dirty="0"/>
          </a:p>
        </p:txBody>
      </p:sp>
      <p:pic>
        <p:nvPicPr>
          <p:cNvPr id="4" name="מציין מיקום תוכן 3"/>
          <p:cNvPicPr>
            <a:picLocks noGrp="1" noChangeAspect="1"/>
          </p:cNvPicPr>
          <p:nvPr>
            <p:ph idx="1"/>
          </p:nvPr>
        </p:nvPicPr>
        <p:blipFill>
          <a:blip r:embed="rId2"/>
          <a:stretch>
            <a:fillRect/>
          </a:stretch>
        </p:blipFill>
        <p:spPr>
          <a:xfrm>
            <a:off x="3948188" y="2286000"/>
            <a:ext cx="3871761" cy="4022725"/>
          </a:xfrm>
          <a:prstGeom prst="rect">
            <a:avLst/>
          </a:prstGeom>
        </p:spPr>
      </p:pic>
    </p:spTree>
    <p:extLst>
      <p:ext uri="{BB962C8B-B14F-4D97-AF65-F5344CB8AC3E}">
        <p14:creationId xmlns:p14="http://schemas.microsoft.com/office/powerpoint/2010/main" val="192614577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err="1" smtClean="0"/>
              <a:t>פיתרון</a:t>
            </a:r>
            <a:r>
              <a:rPr lang="he-IL" dirty="0" smtClean="0"/>
              <a:t> חידה מס' 16</a:t>
            </a:r>
            <a:endParaRPr lang="en-US" dirty="0"/>
          </a:p>
        </p:txBody>
      </p:sp>
      <p:sp>
        <p:nvSpPr>
          <p:cNvPr id="3" name="מציין מיקום תוכן 2"/>
          <p:cNvSpPr>
            <a:spLocks noGrp="1"/>
          </p:cNvSpPr>
          <p:nvPr>
            <p:ph idx="1"/>
          </p:nvPr>
        </p:nvSpPr>
        <p:spPr/>
        <p:txBody>
          <a:bodyPr/>
          <a:lstStyle/>
          <a:p>
            <a:pPr algn="ctr"/>
            <a:r>
              <a:rPr lang="he-IL" dirty="0"/>
              <a:t>התשובה </a:t>
            </a:r>
            <a:r>
              <a:rPr lang="he-IL" dirty="0" smtClean="0"/>
              <a:t>130=5</a:t>
            </a:r>
          </a:p>
          <a:p>
            <a:pPr algn="ctr"/>
            <a:endParaRPr lang="he-IL" dirty="0" smtClean="0"/>
          </a:p>
          <a:p>
            <a:pPr algn="ctr"/>
            <a:endParaRPr lang="he-IL" dirty="0"/>
          </a:p>
          <a:p>
            <a:pPr algn="ctr"/>
            <a:endParaRPr lang="he-IL" dirty="0"/>
          </a:p>
          <a:p>
            <a:pPr algn="ctr"/>
            <a:r>
              <a:rPr lang="he-IL" dirty="0"/>
              <a:t>החוקיות - המספר בחזקת 3 ועוד 5</a:t>
            </a:r>
            <a:br>
              <a:rPr lang="he-IL" dirty="0"/>
            </a:br>
            <a:endParaRPr lang="he-IL" dirty="0"/>
          </a:p>
          <a:p>
            <a:endParaRPr lang="en-US" dirty="0"/>
          </a:p>
        </p:txBody>
      </p:sp>
    </p:spTree>
    <p:extLst>
      <p:ext uri="{BB962C8B-B14F-4D97-AF65-F5344CB8AC3E}">
        <p14:creationId xmlns:p14="http://schemas.microsoft.com/office/powerpoint/2010/main" val="94769773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024128" y="585216"/>
            <a:ext cx="9720072" cy="759948"/>
          </a:xfrm>
        </p:spPr>
        <p:txBody>
          <a:bodyPr>
            <a:normAutofit fontScale="90000"/>
          </a:bodyPr>
          <a:lstStyle/>
          <a:p>
            <a:pPr algn="ctr"/>
            <a:r>
              <a:rPr lang="he-IL" dirty="0" smtClean="0"/>
              <a:t>חידה מס' 17 – כמה נמרים בתמונה?</a:t>
            </a:r>
            <a:endParaRPr lang="en-US" dirty="0"/>
          </a:p>
        </p:txBody>
      </p:sp>
      <p:sp>
        <p:nvSpPr>
          <p:cNvPr id="3" name="מציין מיקום תוכן 2"/>
          <p:cNvSpPr>
            <a:spLocks noGrp="1"/>
          </p:cNvSpPr>
          <p:nvPr>
            <p:ph idx="1"/>
          </p:nvPr>
        </p:nvSpPr>
        <p:spPr/>
        <p:txBody>
          <a:bodyPr/>
          <a:lstStyle/>
          <a:p>
            <a:pPr algn="ctr"/>
            <a:r>
              <a:rPr lang="he-IL" dirty="0" smtClean="0"/>
              <a:t>כמה נמרים בתמונה?</a:t>
            </a:r>
          </a:p>
          <a:p>
            <a:pPr algn="ctr"/>
            <a:endParaRPr lang="en-US" dirty="0"/>
          </a:p>
        </p:txBody>
      </p:sp>
      <p:pic>
        <p:nvPicPr>
          <p:cNvPr id="4" name="תמונה 3"/>
          <p:cNvPicPr>
            <a:picLocks noChangeAspect="1"/>
          </p:cNvPicPr>
          <p:nvPr/>
        </p:nvPicPr>
        <p:blipFill>
          <a:blip r:embed="rId2"/>
          <a:stretch>
            <a:fillRect/>
          </a:stretch>
        </p:blipFill>
        <p:spPr>
          <a:xfrm>
            <a:off x="2063579" y="1345164"/>
            <a:ext cx="7825044" cy="5184737"/>
          </a:xfrm>
          <a:prstGeom prst="rect">
            <a:avLst/>
          </a:prstGeom>
        </p:spPr>
      </p:pic>
    </p:spTree>
    <p:extLst>
      <p:ext uri="{BB962C8B-B14F-4D97-AF65-F5344CB8AC3E}">
        <p14:creationId xmlns:p14="http://schemas.microsoft.com/office/powerpoint/2010/main" val="10344020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024128" y="585216"/>
            <a:ext cx="9720072" cy="823454"/>
          </a:xfrm>
        </p:spPr>
        <p:txBody>
          <a:bodyPr/>
          <a:lstStyle/>
          <a:p>
            <a:pPr algn="ctr"/>
            <a:r>
              <a:rPr lang="he-IL" dirty="0" err="1" smtClean="0"/>
              <a:t>פיתרון</a:t>
            </a:r>
            <a:r>
              <a:rPr lang="he-IL" dirty="0" smtClean="0"/>
              <a:t> חידה מס' 17 – 16 נמרים</a:t>
            </a:r>
            <a:endParaRPr lang="en-US" dirty="0"/>
          </a:p>
        </p:txBody>
      </p:sp>
      <p:pic>
        <p:nvPicPr>
          <p:cNvPr id="4" name="מציין מיקום תוכן 3"/>
          <p:cNvPicPr>
            <a:picLocks noGrp="1" noChangeAspect="1"/>
          </p:cNvPicPr>
          <p:nvPr>
            <p:ph idx="1"/>
          </p:nvPr>
        </p:nvPicPr>
        <p:blipFill>
          <a:blip r:embed="rId2"/>
          <a:stretch>
            <a:fillRect/>
          </a:stretch>
        </p:blipFill>
        <p:spPr>
          <a:xfrm>
            <a:off x="1964725" y="1404853"/>
            <a:ext cx="7351168" cy="4891515"/>
          </a:xfrm>
          <a:prstGeom prst="rect">
            <a:avLst/>
          </a:prstGeom>
        </p:spPr>
      </p:pic>
    </p:spTree>
    <p:extLst>
      <p:ext uri="{BB962C8B-B14F-4D97-AF65-F5344CB8AC3E}">
        <p14:creationId xmlns:p14="http://schemas.microsoft.com/office/powerpoint/2010/main" val="120653607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חידה מס' 18</a:t>
            </a:r>
            <a:endParaRPr lang="en-US" dirty="0"/>
          </a:p>
        </p:txBody>
      </p:sp>
      <p:pic>
        <p:nvPicPr>
          <p:cNvPr id="4" name="מציין מיקום תוכן 3"/>
          <p:cNvPicPr>
            <a:picLocks noGrp="1" noChangeAspect="1"/>
          </p:cNvPicPr>
          <p:nvPr>
            <p:ph idx="1"/>
          </p:nvPr>
        </p:nvPicPr>
        <p:blipFill>
          <a:blip r:embed="rId2"/>
          <a:stretch>
            <a:fillRect/>
          </a:stretch>
        </p:blipFill>
        <p:spPr>
          <a:xfrm>
            <a:off x="3179921" y="1897511"/>
            <a:ext cx="5408485" cy="4720133"/>
          </a:xfrm>
          <a:prstGeom prst="rect">
            <a:avLst/>
          </a:prstGeom>
        </p:spPr>
      </p:pic>
    </p:spTree>
    <p:extLst>
      <p:ext uri="{BB962C8B-B14F-4D97-AF65-F5344CB8AC3E}">
        <p14:creationId xmlns:p14="http://schemas.microsoft.com/office/powerpoint/2010/main" val="216124198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err="1" smtClean="0"/>
              <a:t>פיתרון</a:t>
            </a:r>
            <a:r>
              <a:rPr lang="he-IL" dirty="0" smtClean="0"/>
              <a:t> חידה מס' 18</a:t>
            </a:r>
            <a:endParaRPr lang="en-US" dirty="0"/>
          </a:p>
        </p:txBody>
      </p:sp>
      <p:sp>
        <p:nvSpPr>
          <p:cNvPr id="3" name="מציין מיקום תוכן 2"/>
          <p:cNvSpPr>
            <a:spLocks noGrp="1"/>
          </p:cNvSpPr>
          <p:nvPr>
            <p:ph idx="1"/>
          </p:nvPr>
        </p:nvSpPr>
        <p:spPr/>
        <p:txBody>
          <a:bodyPr>
            <a:normAutofit lnSpcReduction="10000"/>
          </a:bodyPr>
          <a:lstStyle/>
          <a:p>
            <a:pPr algn="r"/>
            <a:r>
              <a:rPr lang="he-IL" dirty="0"/>
              <a:t>התשובה - 38</a:t>
            </a:r>
          </a:p>
          <a:p>
            <a:pPr algn="r"/>
            <a:r>
              <a:rPr lang="he-IL" dirty="0"/>
              <a:t>הסבר - בהילקח בחשבון סדר הכרכים בתמונה.</a:t>
            </a:r>
          </a:p>
          <a:p>
            <a:pPr algn="r"/>
            <a:r>
              <a:rPr lang="he-IL" dirty="0"/>
              <a:t>עפ״י קריאת העברית תחילת הספר נמצא בצד ימין של הספר. </a:t>
            </a:r>
          </a:p>
          <a:p>
            <a:pPr algn="r"/>
            <a:r>
              <a:rPr lang="he-IL" dirty="0"/>
              <a:t>כלומר על התולעת לעבור את הכריכה בלבד על מנת להגיע לספר ב׳. (2מ״מ)</a:t>
            </a:r>
          </a:p>
          <a:p>
            <a:pPr algn="r"/>
            <a:r>
              <a:rPr lang="he-IL" dirty="0"/>
              <a:t>כרך ב׳ - 34 מ״מ. </a:t>
            </a:r>
          </a:p>
          <a:p>
            <a:pPr algn="r"/>
            <a:r>
              <a:rPr lang="he-IL" dirty="0"/>
              <a:t>עפ״י כיוון קריאת העברית סוף הספר נמצא בצד שמאל של הספר. </a:t>
            </a:r>
          </a:p>
          <a:p>
            <a:pPr algn="r"/>
            <a:r>
              <a:rPr lang="he-IL" dirty="0"/>
              <a:t>לפיכך העמוד האחרון של כרך ג׳ נמצא צמוד לכרך ב׳ אבל במרחק 2 מ״מ בשל עובי הכריכה</a:t>
            </a:r>
          </a:p>
          <a:p>
            <a:pPr algn="r"/>
            <a:r>
              <a:rPr lang="he-IL" dirty="0"/>
              <a:t>מכאן 2+34+2=38</a:t>
            </a:r>
            <a:endParaRPr lang="en-US" dirty="0"/>
          </a:p>
        </p:txBody>
      </p:sp>
    </p:spTree>
    <p:extLst>
      <p:ext uri="{BB962C8B-B14F-4D97-AF65-F5344CB8AC3E}">
        <p14:creationId xmlns:p14="http://schemas.microsoft.com/office/powerpoint/2010/main" val="409520095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חידה מס' 19</a:t>
            </a:r>
            <a:endParaRPr lang="en-US" dirty="0"/>
          </a:p>
        </p:txBody>
      </p:sp>
      <p:pic>
        <p:nvPicPr>
          <p:cNvPr id="4" name="מציין מיקום תוכן 3"/>
          <p:cNvPicPr>
            <a:picLocks noGrp="1" noChangeAspect="1"/>
          </p:cNvPicPr>
          <p:nvPr>
            <p:ph idx="1"/>
          </p:nvPr>
        </p:nvPicPr>
        <p:blipFill>
          <a:blip r:embed="rId2"/>
          <a:stretch>
            <a:fillRect/>
          </a:stretch>
        </p:blipFill>
        <p:spPr>
          <a:xfrm>
            <a:off x="3098364" y="2286000"/>
            <a:ext cx="5571409" cy="4022725"/>
          </a:xfrm>
          <a:prstGeom prst="rect">
            <a:avLst/>
          </a:prstGeom>
        </p:spPr>
      </p:pic>
    </p:spTree>
    <p:extLst>
      <p:ext uri="{BB962C8B-B14F-4D97-AF65-F5344CB8AC3E}">
        <p14:creationId xmlns:p14="http://schemas.microsoft.com/office/powerpoint/2010/main" val="329023799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פתרון חידה מס' 19</a:t>
            </a:r>
            <a:endParaRPr lang="en-US" dirty="0"/>
          </a:p>
        </p:txBody>
      </p:sp>
      <p:sp>
        <p:nvSpPr>
          <p:cNvPr id="3" name="מציין מיקום תוכן 2"/>
          <p:cNvSpPr>
            <a:spLocks noGrp="1"/>
          </p:cNvSpPr>
          <p:nvPr>
            <p:ph idx="1"/>
          </p:nvPr>
        </p:nvSpPr>
        <p:spPr/>
        <p:txBody>
          <a:bodyPr/>
          <a:lstStyle/>
          <a:p>
            <a:pPr algn="ctr"/>
            <a:r>
              <a:rPr lang="he-IL" dirty="0"/>
              <a:t> להפוך את אחד הפלוסים + </a:t>
            </a:r>
            <a:r>
              <a:rPr lang="he-IL" dirty="0" smtClean="0"/>
              <a:t>לספרה </a:t>
            </a:r>
            <a:r>
              <a:rPr lang="he-IL" dirty="0"/>
              <a:t>4</a:t>
            </a:r>
            <a:endParaRPr lang="en-US" dirty="0"/>
          </a:p>
        </p:txBody>
      </p:sp>
    </p:spTree>
    <p:extLst>
      <p:ext uri="{BB962C8B-B14F-4D97-AF65-F5344CB8AC3E}">
        <p14:creationId xmlns:p14="http://schemas.microsoft.com/office/powerpoint/2010/main" val="29955499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חידה מס' 2</a:t>
            </a:r>
            <a:endParaRPr lang="en-US" dirty="0"/>
          </a:p>
        </p:txBody>
      </p:sp>
      <p:sp>
        <p:nvSpPr>
          <p:cNvPr id="3" name="מציין מיקום תוכן 2"/>
          <p:cNvSpPr>
            <a:spLocks noGrp="1"/>
          </p:cNvSpPr>
          <p:nvPr>
            <p:ph idx="1"/>
          </p:nvPr>
        </p:nvSpPr>
        <p:spPr/>
        <p:txBody>
          <a:bodyPr/>
          <a:lstStyle/>
          <a:p>
            <a:pPr marL="0" indent="0" algn="ctr">
              <a:buNone/>
            </a:pPr>
            <a:r>
              <a:rPr lang="he-IL" dirty="0" smtClean="0"/>
              <a:t>במשפחה </a:t>
            </a:r>
            <a:r>
              <a:rPr lang="he-IL" dirty="0"/>
              <a:t>יש 5 אחים, </a:t>
            </a:r>
            <a:endParaRPr lang="he-IL" dirty="0" smtClean="0"/>
          </a:p>
          <a:p>
            <a:pPr marL="0" indent="0" algn="ctr">
              <a:buNone/>
            </a:pPr>
            <a:endParaRPr lang="he-IL" dirty="0"/>
          </a:p>
          <a:p>
            <a:pPr marL="0" indent="0" algn="ctr">
              <a:buNone/>
            </a:pPr>
            <a:r>
              <a:rPr lang="he-IL" dirty="0" smtClean="0"/>
              <a:t>לכל </a:t>
            </a:r>
            <a:r>
              <a:rPr lang="he-IL" dirty="0"/>
              <a:t>אחד מהם יש אחות אחת כמה אחיות </a:t>
            </a:r>
            <a:r>
              <a:rPr lang="he-IL" dirty="0" smtClean="0"/>
              <a:t>יש</a:t>
            </a:r>
            <a:r>
              <a:rPr lang="he-IL" dirty="0"/>
              <a:t> </a:t>
            </a:r>
            <a:r>
              <a:rPr lang="he-IL" dirty="0" smtClean="0"/>
              <a:t>במשפחה ?</a:t>
            </a:r>
          </a:p>
          <a:p>
            <a:pPr marL="0" indent="0" algn="ctr">
              <a:buNone/>
            </a:pPr>
            <a:endParaRPr lang="en-US" dirty="0"/>
          </a:p>
        </p:txBody>
      </p:sp>
      <p:pic>
        <p:nvPicPr>
          <p:cNvPr id="5" name="תמונה 4"/>
          <p:cNvPicPr>
            <a:picLocks noChangeAspect="1"/>
          </p:cNvPicPr>
          <p:nvPr/>
        </p:nvPicPr>
        <p:blipFill>
          <a:blip r:embed="rId2"/>
          <a:stretch>
            <a:fillRect/>
          </a:stretch>
        </p:blipFill>
        <p:spPr>
          <a:xfrm>
            <a:off x="3888676" y="4546257"/>
            <a:ext cx="3990975" cy="1143000"/>
          </a:xfrm>
          <a:prstGeom prst="rect">
            <a:avLst/>
          </a:prstGeom>
        </p:spPr>
      </p:pic>
    </p:spTree>
    <p:extLst>
      <p:ext uri="{BB962C8B-B14F-4D97-AF65-F5344CB8AC3E}">
        <p14:creationId xmlns:p14="http://schemas.microsoft.com/office/powerpoint/2010/main" val="78847750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509903" y="185166"/>
            <a:ext cx="9720072" cy="1499616"/>
          </a:xfrm>
        </p:spPr>
        <p:txBody>
          <a:bodyPr/>
          <a:lstStyle/>
          <a:p>
            <a:pPr algn="ctr"/>
            <a:r>
              <a:rPr lang="he-IL" dirty="0" smtClean="0"/>
              <a:t>חידה מס' 20</a:t>
            </a:r>
            <a:endParaRPr lang="en-US" dirty="0"/>
          </a:p>
        </p:txBody>
      </p:sp>
      <p:sp>
        <p:nvSpPr>
          <p:cNvPr id="3" name="מציין מיקום תוכן 2"/>
          <p:cNvSpPr>
            <a:spLocks noGrp="1"/>
          </p:cNvSpPr>
          <p:nvPr>
            <p:ph idx="1"/>
          </p:nvPr>
        </p:nvSpPr>
        <p:spPr>
          <a:xfrm>
            <a:off x="1386078" y="1634489"/>
            <a:ext cx="9720073" cy="4023360"/>
          </a:xfrm>
        </p:spPr>
        <p:txBody>
          <a:bodyPr/>
          <a:lstStyle/>
          <a:p>
            <a:pPr algn="ctr" rtl="1">
              <a:lnSpc>
                <a:spcPct val="150000"/>
              </a:lnSpc>
              <a:spcAft>
                <a:spcPts val="0"/>
              </a:spcAft>
            </a:pPr>
            <a:r>
              <a:rPr lang="he-IL" sz="2400" dirty="0">
                <a:latin typeface="Calibri"/>
                <a:ea typeface="Calibri"/>
                <a:cs typeface="Arial"/>
              </a:rPr>
              <a:t>מה הערך של </a:t>
            </a:r>
            <a:r>
              <a:rPr lang="en-US" sz="2400" dirty="0">
                <a:latin typeface="Arial"/>
                <a:ea typeface="Calibri"/>
                <a:cs typeface="Arial"/>
              </a:rPr>
              <a:t>x</a:t>
            </a:r>
            <a:r>
              <a:rPr lang="he-IL" sz="2400" dirty="0">
                <a:latin typeface="Calibri"/>
                <a:ea typeface="Calibri"/>
                <a:cs typeface="Arial"/>
              </a:rPr>
              <a:t> לפי החוקיות שבמבנה הנתון</a:t>
            </a:r>
            <a:r>
              <a:rPr lang="he-IL" sz="2400" dirty="0" smtClean="0">
                <a:latin typeface="Calibri"/>
                <a:ea typeface="Calibri"/>
                <a:cs typeface="Arial"/>
              </a:rPr>
              <a:t>?</a:t>
            </a:r>
          </a:p>
          <a:p>
            <a:pPr marL="0" indent="0" algn="ctr" rtl="1">
              <a:lnSpc>
                <a:spcPct val="150000"/>
              </a:lnSpc>
              <a:spcAft>
                <a:spcPts val="0"/>
              </a:spcAft>
              <a:buNone/>
            </a:pPr>
            <a:r>
              <a:rPr lang="he-IL" sz="2400" dirty="0">
                <a:latin typeface="Calibri"/>
                <a:ea typeface="Calibri"/>
                <a:cs typeface="Arial"/>
              </a:rPr>
              <a:t/>
            </a:r>
            <a:br>
              <a:rPr lang="he-IL" sz="2400" dirty="0">
                <a:latin typeface="Calibri"/>
                <a:ea typeface="Calibri"/>
                <a:cs typeface="Arial"/>
              </a:rPr>
            </a:br>
            <a:r>
              <a:rPr lang="he-IL" sz="2400" dirty="0">
                <a:latin typeface="Calibri"/>
                <a:ea typeface="Calibri"/>
                <a:cs typeface="Arial"/>
              </a:rPr>
              <a:t/>
            </a:r>
            <a:br>
              <a:rPr lang="he-IL" sz="2400" dirty="0">
                <a:latin typeface="Calibri"/>
                <a:ea typeface="Calibri"/>
                <a:cs typeface="Arial"/>
              </a:rPr>
            </a:br>
            <a:endParaRPr lang="en-US" sz="2400" dirty="0">
              <a:effectLst/>
              <a:latin typeface="Calibri"/>
              <a:ea typeface="Calibri"/>
              <a:cs typeface="Arial"/>
            </a:endParaRPr>
          </a:p>
        </p:txBody>
      </p:sp>
      <p:grpSp>
        <p:nvGrpSpPr>
          <p:cNvPr id="6" name="קבוצה 5"/>
          <p:cNvGrpSpPr/>
          <p:nvPr/>
        </p:nvGrpSpPr>
        <p:grpSpPr>
          <a:xfrm>
            <a:off x="3159114" y="2959892"/>
            <a:ext cx="6137287" cy="2871787"/>
            <a:chOff x="3159112" y="2959891"/>
            <a:chExt cx="6137287" cy="2871787"/>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59112" y="2959891"/>
              <a:ext cx="6137287" cy="2871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מלבן 4"/>
            <p:cNvSpPr/>
            <p:nvPr/>
          </p:nvSpPr>
          <p:spPr>
            <a:xfrm>
              <a:off x="6648450" y="4395784"/>
              <a:ext cx="904875" cy="692945"/>
            </a:xfrm>
            <a:prstGeom prst="rect">
              <a:avLst/>
            </a:prstGeom>
            <a:noFill/>
            <a:ln w="76200">
              <a:solidFill>
                <a:srgbClr val="FF0000"/>
              </a:solidFill>
            </a:ln>
          </p:spPr>
          <p:style>
            <a:lnRef idx="2">
              <a:schemeClr val="accent4"/>
            </a:lnRef>
            <a:fillRef idx="1">
              <a:schemeClr val="lt1"/>
            </a:fillRef>
            <a:effectRef idx="0">
              <a:schemeClr val="accent4"/>
            </a:effectRef>
            <a:fontRef idx="minor">
              <a:schemeClr val="dk1"/>
            </a:fontRef>
          </p:style>
          <p:txBody>
            <a:bodyPr rtlCol="1" anchor="ctr"/>
            <a:lstStyle/>
            <a:p>
              <a:pPr algn="ctr"/>
              <a:endParaRPr lang="he-IL"/>
            </a:p>
          </p:txBody>
        </p:sp>
      </p:grpSp>
    </p:spTree>
    <p:extLst>
      <p:ext uri="{BB962C8B-B14F-4D97-AF65-F5344CB8AC3E}">
        <p14:creationId xmlns:p14="http://schemas.microsoft.com/office/powerpoint/2010/main" val="384854962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852803" y="585216"/>
            <a:ext cx="9720072" cy="1499616"/>
          </a:xfrm>
        </p:spPr>
        <p:txBody>
          <a:bodyPr/>
          <a:lstStyle/>
          <a:p>
            <a:pPr algn="ctr"/>
            <a:r>
              <a:rPr lang="he-IL" dirty="0" smtClean="0"/>
              <a:t>פתרון חידה מס' 20</a:t>
            </a:r>
            <a:endParaRPr lang="en-US" dirty="0"/>
          </a:p>
        </p:txBody>
      </p:sp>
      <p:sp>
        <p:nvSpPr>
          <p:cNvPr id="3" name="מציין מיקום תוכן 2"/>
          <p:cNvSpPr>
            <a:spLocks noGrp="1"/>
          </p:cNvSpPr>
          <p:nvPr>
            <p:ph idx="1"/>
          </p:nvPr>
        </p:nvSpPr>
        <p:spPr/>
        <p:txBody>
          <a:bodyPr>
            <a:normAutofit/>
          </a:bodyPr>
          <a:lstStyle/>
          <a:p>
            <a:pPr algn="ctr"/>
            <a:r>
              <a:rPr lang="he-IL" sz="2800" b="1" dirty="0" smtClean="0"/>
              <a:t>כל ריבוע הוא סכום שני הריבועים שמעליו.</a:t>
            </a:r>
            <a:endParaRPr lang="en-US" sz="2800" b="1" dirty="0"/>
          </a:p>
        </p:txBody>
      </p:sp>
      <p:graphicFrame>
        <p:nvGraphicFramePr>
          <p:cNvPr id="7" name="אובייקט 6"/>
          <p:cNvGraphicFramePr>
            <a:graphicFrameLocks noChangeAspect="1"/>
          </p:cNvGraphicFramePr>
          <p:nvPr>
            <p:extLst>
              <p:ext uri="{D42A27DB-BD31-4B8C-83A1-F6EECF244321}">
                <p14:modId xmlns:p14="http://schemas.microsoft.com/office/powerpoint/2010/main" val="2667614522"/>
              </p:ext>
            </p:extLst>
          </p:nvPr>
        </p:nvGraphicFramePr>
        <p:xfrm>
          <a:off x="7791451" y="3600450"/>
          <a:ext cx="2286000" cy="1057275"/>
        </p:xfrm>
        <a:graphic>
          <a:graphicData uri="http://schemas.openxmlformats.org/presentationml/2006/ole">
            <mc:AlternateContent xmlns:mc="http://schemas.openxmlformats.org/markup-compatibility/2006">
              <mc:Choice xmlns:v="urn:schemas-microsoft-com:vml" Requires="v">
                <p:oleObj spid="_x0000_s1074" name="Equation" r:id="rId3" imgW="457200" imgH="203040" progId="Equation.DSMT4">
                  <p:embed/>
                </p:oleObj>
              </mc:Choice>
              <mc:Fallback>
                <p:oleObj name="Equation" r:id="rId3" imgW="457200" imgH="203040" progId="Equation.DSMT4">
                  <p:embed/>
                  <p:pic>
                    <p:nvPicPr>
                      <p:cNvPr id="0" name=""/>
                      <p:cNvPicPr/>
                      <p:nvPr/>
                    </p:nvPicPr>
                    <p:blipFill>
                      <a:blip r:embed="rId4"/>
                      <a:stretch>
                        <a:fillRect/>
                      </a:stretch>
                    </p:blipFill>
                    <p:spPr>
                      <a:xfrm>
                        <a:off x="7791451" y="3600450"/>
                        <a:ext cx="2286000" cy="1057275"/>
                      </a:xfrm>
                      <a:prstGeom prst="rect">
                        <a:avLst/>
                      </a:prstGeom>
                    </p:spPr>
                  </p:pic>
                </p:oleObj>
              </mc:Fallback>
            </mc:AlternateContent>
          </a:graphicData>
        </a:graphic>
      </p:graphicFrame>
      <p:grpSp>
        <p:nvGrpSpPr>
          <p:cNvPr id="8" name="קבוצה 7"/>
          <p:cNvGrpSpPr/>
          <p:nvPr/>
        </p:nvGrpSpPr>
        <p:grpSpPr>
          <a:xfrm>
            <a:off x="1577963" y="2959892"/>
            <a:ext cx="6137287" cy="2871787"/>
            <a:chOff x="3159112" y="2959891"/>
            <a:chExt cx="6137287" cy="2871787"/>
          </a:xfrm>
        </p:grpSpPr>
        <p:pic>
          <p:nvPicPr>
            <p:cNvPr id="9"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59112" y="2959891"/>
              <a:ext cx="6137287" cy="2871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מלבן 9"/>
            <p:cNvSpPr/>
            <p:nvPr/>
          </p:nvSpPr>
          <p:spPr>
            <a:xfrm>
              <a:off x="6648450" y="4395784"/>
              <a:ext cx="904875" cy="692945"/>
            </a:xfrm>
            <a:prstGeom prst="rect">
              <a:avLst/>
            </a:prstGeom>
            <a:noFill/>
            <a:ln w="76200">
              <a:solidFill>
                <a:srgbClr val="FF0000"/>
              </a:solidFill>
            </a:ln>
          </p:spPr>
          <p:style>
            <a:lnRef idx="2">
              <a:schemeClr val="accent4"/>
            </a:lnRef>
            <a:fillRef idx="1">
              <a:schemeClr val="lt1"/>
            </a:fillRef>
            <a:effectRef idx="0">
              <a:schemeClr val="accent4"/>
            </a:effectRef>
            <a:fontRef idx="minor">
              <a:schemeClr val="dk1"/>
            </a:fontRef>
          </p:style>
          <p:txBody>
            <a:bodyPr rtlCol="1" anchor="ctr"/>
            <a:lstStyle/>
            <a:p>
              <a:pPr algn="ctr"/>
              <a:endParaRPr lang="he-IL"/>
            </a:p>
          </p:txBody>
        </p:sp>
      </p:grpSp>
    </p:spTree>
    <p:extLst>
      <p:ext uri="{BB962C8B-B14F-4D97-AF65-F5344CB8AC3E}">
        <p14:creationId xmlns:p14="http://schemas.microsoft.com/office/powerpoint/2010/main" val="227434386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חידה מס' 21</a:t>
            </a:r>
            <a:endParaRPr lang="en-US" dirty="0"/>
          </a:p>
        </p:txBody>
      </p:sp>
      <p:sp>
        <p:nvSpPr>
          <p:cNvPr id="3" name="מציין מיקום תוכן 2"/>
          <p:cNvSpPr>
            <a:spLocks noGrp="1"/>
          </p:cNvSpPr>
          <p:nvPr>
            <p:ph idx="1"/>
          </p:nvPr>
        </p:nvSpPr>
        <p:spPr>
          <a:xfrm>
            <a:off x="1252729" y="2329815"/>
            <a:ext cx="9720073" cy="4023360"/>
          </a:xfrm>
        </p:spPr>
        <p:txBody>
          <a:bodyPr/>
          <a:lstStyle/>
          <a:p>
            <a:pPr algn="ctr" rtl="1">
              <a:lnSpc>
                <a:spcPct val="115000"/>
              </a:lnSpc>
              <a:spcAft>
                <a:spcPts val="1000"/>
              </a:spcAft>
            </a:pPr>
            <a:r>
              <a:rPr lang="he-IL" sz="2800" b="1" dirty="0">
                <a:solidFill>
                  <a:srgbClr val="000000"/>
                </a:solidFill>
                <a:latin typeface="Calibri"/>
                <a:ea typeface="Calibri"/>
                <a:cs typeface="Arial"/>
              </a:rPr>
              <a:t>לפניכם משולש המורכב ממטבעות (עיגולים ) הפונה כלפי מעלה</a:t>
            </a:r>
            <a:r>
              <a:rPr lang="en-US" sz="2800" b="1" dirty="0">
                <a:solidFill>
                  <a:srgbClr val="000000"/>
                </a:solidFill>
                <a:latin typeface="Arial"/>
                <a:ea typeface="Calibri"/>
                <a:cs typeface="Arial"/>
              </a:rPr>
              <a:t> </a:t>
            </a:r>
            <a:br>
              <a:rPr lang="en-US" sz="2800" b="1" dirty="0">
                <a:solidFill>
                  <a:srgbClr val="000000"/>
                </a:solidFill>
                <a:latin typeface="Arial"/>
                <a:ea typeface="Calibri"/>
                <a:cs typeface="Arial"/>
              </a:rPr>
            </a:br>
            <a:r>
              <a:rPr lang="he-IL" sz="2800" b="1" dirty="0">
                <a:solidFill>
                  <a:srgbClr val="000000"/>
                </a:solidFill>
                <a:latin typeface="Calibri"/>
                <a:ea typeface="Calibri"/>
                <a:cs typeface="Arial"/>
              </a:rPr>
              <a:t>איזה 3 מטבעות צריך להזיז כדי שהמשולש יפנה כלפי מטה</a:t>
            </a:r>
            <a:r>
              <a:rPr lang="en-US" sz="2800" b="1" dirty="0">
                <a:solidFill>
                  <a:srgbClr val="000000"/>
                </a:solidFill>
                <a:latin typeface="Arial"/>
                <a:ea typeface="Calibri"/>
                <a:cs typeface="Arial"/>
              </a:rPr>
              <a:t>? </a:t>
            </a:r>
            <a:endParaRPr lang="en-US" sz="2400" b="1" dirty="0">
              <a:latin typeface="Calibri"/>
              <a:ea typeface="Calibri"/>
              <a:cs typeface="Arial"/>
            </a:endParaRPr>
          </a:p>
          <a:p>
            <a:pPr algn="r" rtl="1">
              <a:lnSpc>
                <a:spcPct val="115000"/>
              </a:lnSpc>
              <a:spcAft>
                <a:spcPts val="1000"/>
              </a:spcAft>
            </a:pPr>
            <a:r>
              <a:rPr lang="he-IL" sz="2800" dirty="0">
                <a:solidFill>
                  <a:srgbClr val="000000"/>
                </a:solidFill>
                <a:latin typeface="Calibri"/>
                <a:ea typeface="Calibri"/>
                <a:cs typeface="Arial"/>
              </a:rPr>
              <a:t> </a:t>
            </a:r>
            <a:endParaRPr lang="en-US" sz="2000" dirty="0">
              <a:latin typeface="Calibri"/>
              <a:ea typeface="Calibri"/>
              <a:cs typeface="Arial"/>
            </a:endParaRPr>
          </a:p>
          <a:p>
            <a:pPr algn="ctr"/>
            <a:endParaRPr lang="he-IL" dirty="0"/>
          </a:p>
        </p:txBody>
      </p:sp>
      <p:pic>
        <p:nvPicPr>
          <p:cNvPr id="5" name="תמונה 4" descr="http://yo-yoo.co.il/pics/uploads/trinupsod.jpg"/>
          <p:cNvPicPr/>
          <p:nvPr/>
        </p:nvPicPr>
        <p:blipFill rotWithShape="1">
          <a:blip r:embed="rId2" cstate="print"/>
          <a:srcRect t="7989"/>
          <a:stretch/>
        </p:blipFill>
        <p:spPr bwMode="auto">
          <a:xfrm>
            <a:off x="4229101" y="3257550"/>
            <a:ext cx="3657600" cy="3181350"/>
          </a:xfrm>
          <a:prstGeom prst="rect">
            <a:avLst/>
          </a:prstGeom>
          <a:noFill/>
          <a:ln w="9525">
            <a:noFill/>
            <a:miter lim="800000"/>
            <a:headEnd/>
            <a:tailEnd/>
          </a:ln>
        </p:spPr>
      </p:pic>
    </p:spTree>
    <p:extLst>
      <p:ext uri="{BB962C8B-B14F-4D97-AF65-F5344CB8AC3E}">
        <p14:creationId xmlns:p14="http://schemas.microsoft.com/office/powerpoint/2010/main" val="253388454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פתרון חידה מס' 21</a:t>
            </a:r>
            <a:endParaRPr lang="en-US" dirty="0"/>
          </a:p>
        </p:txBody>
      </p:sp>
      <p:sp>
        <p:nvSpPr>
          <p:cNvPr id="3" name="מציין מיקום תוכן 2"/>
          <p:cNvSpPr>
            <a:spLocks noGrp="1"/>
          </p:cNvSpPr>
          <p:nvPr>
            <p:ph idx="1"/>
          </p:nvPr>
        </p:nvSpPr>
        <p:spPr/>
        <p:txBody>
          <a:bodyPr/>
          <a:lstStyle/>
          <a:p>
            <a:pPr marL="0" indent="0" algn="ctr">
              <a:buNone/>
            </a:pPr>
            <a:r>
              <a:rPr lang="he-IL" dirty="0"/>
              <a:t>את העליון למטה , ואת 2 המטבעות למטה בצדדים למעלה</a:t>
            </a:r>
            <a:r>
              <a:rPr lang="en-US" dirty="0"/>
              <a:t> </a:t>
            </a:r>
          </a:p>
        </p:txBody>
      </p:sp>
      <p:pic>
        <p:nvPicPr>
          <p:cNvPr id="4" name="תמונה 3" descr="http://yo-yoo.co.il/pics/uploads/trinupsod.jpg"/>
          <p:cNvPicPr/>
          <p:nvPr/>
        </p:nvPicPr>
        <p:blipFill>
          <a:blip r:embed="rId2" cstate="print"/>
          <a:srcRect/>
          <a:stretch>
            <a:fillRect/>
          </a:stretch>
        </p:blipFill>
        <p:spPr bwMode="auto">
          <a:xfrm>
            <a:off x="5876925" y="3086100"/>
            <a:ext cx="3495675" cy="3333750"/>
          </a:xfrm>
          <a:prstGeom prst="rect">
            <a:avLst/>
          </a:prstGeom>
          <a:noFill/>
          <a:ln w="9525">
            <a:noFill/>
            <a:miter lim="800000"/>
            <a:headEnd/>
            <a:tailEnd/>
          </a:ln>
        </p:spPr>
      </p:pic>
      <p:pic>
        <p:nvPicPr>
          <p:cNvPr id="5" name="תמונה 4" descr="http://yo-yoo.co.il/pics/uploads/andswertogagosa.jpg"/>
          <p:cNvPicPr/>
          <p:nvPr/>
        </p:nvPicPr>
        <p:blipFill>
          <a:blip r:embed="rId3" cstate="print"/>
          <a:srcRect/>
          <a:stretch>
            <a:fillRect/>
          </a:stretch>
        </p:blipFill>
        <p:spPr bwMode="auto">
          <a:xfrm>
            <a:off x="1333501" y="3086100"/>
            <a:ext cx="3629025" cy="3333750"/>
          </a:xfrm>
          <a:prstGeom prst="rect">
            <a:avLst/>
          </a:prstGeom>
          <a:noFill/>
          <a:ln w="9525">
            <a:noFill/>
            <a:miter lim="800000"/>
            <a:headEnd/>
            <a:tailEnd/>
          </a:ln>
        </p:spPr>
      </p:pic>
      <p:sp>
        <p:nvSpPr>
          <p:cNvPr id="6" name="אליפסה 5"/>
          <p:cNvSpPr/>
          <p:nvPr/>
        </p:nvSpPr>
        <p:spPr>
          <a:xfrm>
            <a:off x="7186612" y="3419475"/>
            <a:ext cx="704851" cy="762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7" name="אליפסה 6"/>
          <p:cNvSpPr/>
          <p:nvPr/>
        </p:nvSpPr>
        <p:spPr>
          <a:xfrm>
            <a:off x="2795585" y="5343525"/>
            <a:ext cx="704851" cy="762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8" name="אליפסה 7"/>
          <p:cNvSpPr/>
          <p:nvPr/>
        </p:nvSpPr>
        <p:spPr>
          <a:xfrm>
            <a:off x="1757361" y="3476625"/>
            <a:ext cx="704851" cy="76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9" name="אליפסה 8"/>
          <p:cNvSpPr/>
          <p:nvPr/>
        </p:nvSpPr>
        <p:spPr>
          <a:xfrm>
            <a:off x="3805236" y="3476627"/>
            <a:ext cx="700091" cy="771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אליפסה 9"/>
          <p:cNvSpPr/>
          <p:nvPr/>
        </p:nvSpPr>
        <p:spPr>
          <a:xfrm>
            <a:off x="6205536" y="5362575"/>
            <a:ext cx="704851" cy="76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1" name="אליפסה 10"/>
          <p:cNvSpPr/>
          <p:nvPr/>
        </p:nvSpPr>
        <p:spPr>
          <a:xfrm>
            <a:off x="8215311" y="5343525"/>
            <a:ext cx="704851" cy="76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2" name="חץ שמאלה 11"/>
          <p:cNvSpPr/>
          <p:nvPr/>
        </p:nvSpPr>
        <p:spPr>
          <a:xfrm>
            <a:off x="4610101" y="4657727"/>
            <a:ext cx="1514475" cy="542925"/>
          </a:xfrm>
          <a:prstGeom prst="leftArrow">
            <a:avLst/>
          </a:prstGeom>
        </p:spPr>
        <p:style>
          <a:lnRef idx="1">
            <a:schemeClr val="accent5"/>
          </a:lnRef>
          <a:fillRef idx="3">
            <a:schemeClr val="accent5"/>
          </a:fillRef>
          <a:effectRef idx="2">
            <a:schemeClr val="accent5"/>
          </a:effectRef>
          <a:fontRef idx="minor">
            <a:schemeClr val="lt1"/>
          </a:fontRef>
        </p:style>
        <p:txBody>
          <a:bodyPr rtlCol="1" anchor="ctr"/>
          <a:lstStyle/>
          <a:p>
            <a:pPr algn="ctr"/>
            <a:endParaRPr lang="he-IL"/>
          </a:p>
        </p:txBody>
      </p:sp>
    </p:spTree>
    <p:extLst>
      <p:ext uri="{BB962C8B-B14F-4D97-AF65-F5344CB8AC3E}">
        <p14:creationId xmlns:p14="http://schemas.microsoft.com/office/powerpoint/2010/main" val="301443451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תוצאת תמונה עבור מספרים"/>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208086">
            <a:off x="7935913" y="671512"/>
            <a:ext cx="3571875" cy="919163"/>
          </a:xfrm>
          <a:prstGeom prst="rect">
            <a:avLst/>
          </a:prstGeom>
          <a:noFill/>
          <a:extLst>
            <a:ext uri="{909E8E84-426E-40DD-AFC4-6F175D3DCCD1}">
              <a14:hiddenFill xmlns:a14="http://schemas.microsoft.com/office/drawing/2010/main">
                <a:solidFill>
                  <a:srgbClr val="FFFFFF"/>
                </a:solidFill>
              </a14:hiddenFill>
            </a:ext>
          </a:extLst>
        </p:spPr>
      </p:pic>
      <p:sp>
        <p:nvSpPr>
          <p:cNvPr id="2" name="כותרת 1"/>
          <p:cNvSpPr>
            <a:spLocks noGrp="1"/>
          </p:cNvSpPr>
          <p:nvPr>
            <p:ph type="title"/>
          </p:nvPr>
        </p:nvSpPr>
        <p:spPr/>
        <p:txBody>
          <a:bodyPr/>
          <a:lstStyle/>
          <a:p>
            <a:pPr algn="ctr"/>
            <a:r>
              <a:rPr lang="he-IL" dirty="0" smtClean="0"/>
              <a:t>חידה מס' 22</a:t>
            </a:r>
            <a:endParaRPr lang="en-US" dirty="0"/>
          </a:p>
        </p:txBody>
      </p:sp>
      <p:sp>
        <p:nvSpPr>
          <p:cNvPr id="3" name="מציין מיקום תוכן 2"/>
          <p:cNvSpPr>
            <a:spLocks noGrp="1"/>
          </p:cNvSpPr>
          <p:nvPr>
            <p:ph idx="1"/>
          </p:nvPr>
        </p:nvSpPr>
        <p:spPr/>
        <p:txBody>
          <a:bodyPr>
            <a:normAutofit/>
          </a:bodyPr>
          <a:lstStyle/>
          <a:p>
            <a:pPr algn="ctr"/>
            <a:r>
              <a:rPr lang="he-IL" sz="4400" b="1" dirty="0" smtClean="0"/>
              <a:t>כיצד ניתן להגיע למספר 100 </a:t>
            </a:r>
          </a:p>
          <a:p>
            <a:pPr algn="ctr"/>
            <a:r>
              <a:rPr lang="he-IL" sz="4400" b="1" dirty="0" smtClean="0"/>
              <a:t>ע"י שימוש בכל הספרות מ-1 עד 9 (לא כולל 0), </a:t>
            </a:r>
          </a:p>
          <a:p>
            <a:pPr algn="ctr"/>
            <a:r>
              <a:rPr lang="he-IL" sz="4400" b="1" dirty="0" smtClean="0"/>
              <a:t>פעם אחת בכל ספרה </a:t>
            </a:r>
          </a:p>
          <a:p>
            <a:pPr algn="ctr"/>
            <a:r>
              <a:rPr lang="he-IL" sz="4400" b="1" dirty="0" smtClean="0"/>
              <a:t>ועוד לפי הסדר שלהן: . . . 3 ,2 ,1 ?</a:t>
            </a:r>
            <a:endParaRPr lang="he-IL" sz="4400" b="1" dirty="0"/>
          </a:p>
        </p:txBody>
      </p:sp>
      <p:pic>
        <p:nvPicPr>
          <p:cNvPr id="7172" name="Picture 4" descr="תוצאת תמונה עבור 10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1175" y="333375"/>
            <a:ext cx="1984375" cy="198437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090237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פתרון חידה מס' 22</a:t>
            </a:r>
            <a:endParaRPr lang="en-US" dirty="0"/>
          </a:p>
        </p:txBody>
      </p:sp>
      <p:sp>
        <p:nvSpPr>
          <p:cNvPr id="3" name="מציין מיקום תוכן 2"/>
          <p:cNvSpPr>
            <a:spLocks noGrp="1"/>
          </p:cNvSpPr>
          <p:nvPr>
            <p:ph idx="1"/>
          </p:nvPr>
        </p:nvSpPr>
        <p:spPr/>
        <p:txBody>
          <a:bodyPr/>
          <a:lstStyle/>
          <a:p>
            <a:pPr marL="0" indent="0" algn="ctr">
              <a:buNone/>
            </a:pPr>
            <a:r>
              <a:rPr lang="en-US" dirty="0" smtClean="0"/>
              <a:t>  </a:t>
            </a:r>
            <a:r>
              <a:rPr lang="he-IL" dirty="0" smtClean="0"/>
              <a:t>יש לשאלה זו הרבה מאוד תשובות:</a:t>
            </a:r>
          </a:p>
          <a:p>
            <a:pPr marL="0" indent="0" algn="ctr">
              <a:buNone/>
            </a:pPr>
            <a:endParaRPr lang="he-IL" dirty="0" smtClean="0"/>
          </a:p>
          <a:p>
            <a:pPr marL="0" indent="0" algn="ctr">
              <a:buNone/>
            </a:pPr>
            <a:endParaRPr lang="he-IL" dirty="0"/>
          </a:p>
          <a:p>
            <a:pPr marL="0" indent="0" algn="ctr">
              <a:buNone/>
            </a:pPr>
            <a:endParaRPr lang="he-IL" dirty="0" smtClean="0"/>
          </a:p>
        </p:txBody>
      </p:sp>
      <p:graphicFrame>
        <p:nvGraphicFramePr>
          <p:cNvPr id="4" name="אובייקט 3"/>
          <p:cNvGraphicFramePr>
            <a:graphicFrameLocks noChangeAspect="1"/>
          </p:cNvGraphicFramePr>
          <p:nvPr>
            <p:extLst>
              <p:ext uri="{D42A27DB-BD31-4B8C-83A1-F6EECF244321}">
                <p14:modId xmlns:p14="http://schemas.microsoft.com/office/powerpoint/2010/main" val="4223620096"/>
              </p:ext>
            </p:extLst>
          </p:nvPr>
        </p:nvGraphicFramePr>
        <p:xfrm>
          <a:off x="3230281" y="2950464"/>
          <a:ext cx="5078838" cy="438912"/>
        </p:xfrm>
        <a:graphic>
          <a:graphicData uri="http://schemas.openxmlformats.org/presentationml/2006/ole">
            <mc:AlternateContent xmlns:mc="http://schemas.openxmlformats.org/markup-compatibility/2006">
              <mc:Choice xmlns:v="urn:schemas-microsoft-com:vml" Requires="v">
                <p:oleObj spid="_x0000_s2247" name="Equation" r:id="rId3" imgW="2057400" imgH="177480" progId="Equation.DSMT4">
                  <p:embed/>
                </p:oleObj>
              </mc:Choice>
              <mc:Fallback>
                <p:oleObj name="Equation" r:id="rId3" imgW="2057400" imgH="177480" progId="Equation.DSMT4">
                  <p:embed/>
                  <p:pic>
                    <p:nvPicPr>
                      <p:cNvPr id="0" name=""/>
                      <p:cNvPicPr/>
                      <p:nvPr/>
                    </p:nvPicPr>
                    <p:blipFill>
                      <a:blip r:embed="rId4"/>
                      <a:stretch>
                        <a:fillRect/>
                      </a:stretch>
                    </p:blipFill>
                    <p:spPr>
                      <a:xfrm>
                        <a:off x="3230281" y="2950464"/>
                        <a:ext cx="5078838" cy="438912"/>
                      </a:xfrm>
                      <a:prstGeom prst="rect">
                        <a:avLst/>
                      </a:prstGeom>
                    </p:spPr>
                  </p:pic>
                </p:oleObj>
              </mc:Fallback>
            </mc:AlternateContent>
          </a:graphicData>
        </a:graphic>
      </p:graphicFrame>
      <p:graphicFrame>
        <p:nvGraphicFramePr>
          <p:cNvPr id="5" name="אובייקט 4"/>
          <p:cNvGraphicFramePr>
            <a:graphicFrameLocks noChangeAspect="1"/>
          </p:cNvGraphicFramePr>
          <p:nvPr>
            <p:extLst>
              <p:ext uri="{D42A27DB-BD31-4B8C-83A1-F6EECF244321}">
                <p14:modId xmlns:p14="http://schemas.microsoft.com/office/powerpoint/2010/main" val="2729881260"/>
              </p:ext>
            </p:extLst>
          </p:nvPr>
        </p:nvGraphicFramePr>
        <p:xfrm>
          <a:off x="3105829" y="3547872"/>
          <a:ext cx="5030070" cy="463296"/>
        </p:xfrm>
        <a:graphic>
          <a:graphicData uri="http://schemas.openxmlformats.org/presentationml/2006/ole">
            <mc:AlternateContent xmlns:mc="http://schemas.openxmlformats.org/markup-compatibility/2006">
              <mc:Choice xmlns:v="urn:schemas-microsoft-com:vml" Requires="v">
                <p:oleObj spid="_x0000_s2248" name="Equation" r:id="rId5" imgW="1930320" imgH="177480" progId="Equation.DSMT4">
                  <p:embed/>
                </p:oleObj>
              </mc:Choice>
              <mc:Fallback>
                <p:oleObj name="Equation" r:id="rId5" imgW="1930320" imgH="177480" progId="Equation.DSMT4">
                  <p:embed/>
                  <p:pic>
                    <p:nvPicPr>
                      <p:cNvPr id="0" name=""/>
                      <p:cNvPicPr/>
                      <p:nvPr/>
                    </p:nvPicPr>
                    <p:blipFill>
                      <a:blip r:embed="rId6"/>
                      <a:stretch>
                        <a:fillRect/>
                      </a:stretch>
                    </p:blipFill>
                    <p:spPr>
                      <a:xfrm>
                        <a:off x="3105829" y="3547872"/>
                        <a:ext cx="5030070" cy="463296"/>
                      </a:xfrm>
                      <a:prstGeom prst="rect">
                        <a:avLst/>
                      </a:prstGeom>
                    </p:spPr>
                  </p:pic>
                </p:oleObj>
              </mc:Fallback>
            </mc:AlternateContent>
          </a:graphicData>
        </a:graphic>
      </p:graphicFrame>
      <p:graphicFrame>
        <p:nvGraphicFramePr>
          <p:cNvPr id="6" name="אובייקט 5"/>
          <p:cNvGraphicFramePr>
            <a:graphicFrameLocks noChangeAspect="1"/>
          </p:cNvGraphicFramePr>
          <p:nvPr>
            <p:extLst>
              <p:ext uri="{D42A27DB-BD31-4B8C-83A1-F6EECF244321}">
                <p14:modId xmlns:p14="http://schemas.microsoft.com/office/powerpoint/2010/main" val="358393278"/>
              </p:ext>
            </p:extLst>
          </p:nvPr>
        </p:nvGraphicFramePr>
        <p:xfrm>
          <a:off x="3182112" y="4119935"/>
          <a:ext cx="4991862" cy="495645"/>
        </p:xfrm>
        <a:graphic>
          <a:graphicData uri="http://schemas.openxmlformats.org/presentationml/2006/ole">
            <mc:AlternateContent xmlns:mc="http://schemas.openxmlformats.org/markup-compatibility/2006">
              <mc:Choice xmlns:v="urn:schemas-microsoft-com:vml" Requires="v">
                <p:oleObj spid="_x0000_s2249" name="Equation" r:id="rId7" imgW="1790640" imgH="177480" progId="Equation.DSMT4">
                  <p:embed/>
                </p:oleObj>
              </mc:Choice>
              <mc:Fallback>
                <p:oleObj name="Equation" r:id="rId7" imgW="1790640" imgH="177480" progId="Equation.DSMT4">
                  <p:embed/>
                  <p:pic>
                    <p:nvPicPr>
                      <p:cNvPr id="0" name=""/>
                      <p:cNvPicPr/>
                      <p:nvPr/>
                    </p:nvPicPr>
                    <p:blipFill>
                      <a:blip r:embed="rId8"/>
                      <a:stretch>
                        <a:fillRect/>
                      </a:stretch>
                    </p:blipFill>
                    <p:spPr>
                      <a:xfrm>
                        <a:off x="3182112" y="4119935"/>
                        <a:ext cx="4991862" cy="495645"/>
                      </a:xfrm>
                      <a:prstGeom prst="rect">
                        <a:avLst/>
                      </a:prstGeom>
                    </p:spPr>
                  </p:pic>
                </p:oleObj>
              </mc:Fallback>
            </mc:AlternateContent>
          </a:graphicData>
        </a:graphic>
      </p:graphicFrame>
      <p:graphicFrame>
        <p:nvGraphicFramePr>
          <p:cNvPr id="7" name="אובייקט 6"/>
          <p:cNvGraphicFramePr>
            <a:graphicFrameLocks noChangeAspect="1"/>
          </p:cNvGraphicFramePr>
          <p:nvPr>
            <p:extLst>
              <p:ext uri="{D42A27DB-BD31-4B8C-83A1-F6EECF244321}">
                <p14:modId xmlns:p14="http://schemas.microsoft.com/office/powerpoint/2010/main" val="2837533463"/>
              </p:ext>
            </p:extLst>
          </p:nvPr>
        </p:nvGraphicFramePr>
        <p:xfrm>
          <a:off x="3049702" y="4757292"/>
          <a:ext cx="5223332" cy="497460"/>
        </p:xfrm>
        <a:graphic>
          <a:graphicData uri="http://schemas.openxmlformats.org/presentationml/2006/ole">
            <mc:AlternateContent xmlns:mc="http://schemas.openxmlformats.org/markup-compatibility/2006">
              <mc:Choice xmlns:v="urn:schemas-microsoft-com:vml" Requires="v">
                <p:oleObj spid="_x0000_s2250" name="Equation" r:id="rId9" imgW="1866600" imgH="177480" progId="Equation.DSMT4">
                  <p:embed/>
                </p:oleObj>
              </mc:Choice>
              <mc:Fallback>
                <p:oleObj name="Equation" r:id="rId9" imgW="1866600" imgH="177480" progId="Equation.DSMT4">
                  <p:embed/>
                  <p:pic>
                    <p:nvPicPr>
                      <p:cNvPr id="0" name=""/>
                      <p:cNvPicPr/>
                      <p:nvPr/>
                    </p:nvPicPr>
                    <p:blipFill>
                      <a:blip r:embed="rId10"/>
                      <a:stretch>
                        <a:fillRect/>
                      </a:stretch>
                    </p:blipFill>
                    <p:spPr>
                      <a:xfrm>
                        <a:off x="3049702" y="4757292"/>
                        <a:ext cx="5223332" cy="497460"/>
                      </a:xfrm>
                      <a:prstGeom prst="rect">
                        <a:avLst/>
                      </a:prstGeom>
                    </p:spPr>
                  </p:pic>
                </p:oleObj>
              </mc:Fallback>
            </mc:AlternateContent>
          </a:graphicData>
        </a:graphic>
      </p:graphicFrame>
      <p:graphicFrame>
        <p:nvGraphicFramePr>
          <p:cNvPr id="8" name="אובייקט 7"/>
          <p:cNvGraphicFramePr>
            <a:graphicFrameLocks noChangeAspect="1"/>
          </p:cNvGraphicFramePr>
          <p:nvPr>
            <p:extLst>
              <p:ext uri="{D42A27DB-BD31-4B8C-83A1-F6EECF244321}">
                <p14:modId xmlns:p14="http://schemas.microsoft.com/office/powerpoint/2010/main" val="3697834228"/>
              </p:ext>
            </p:extLst>
          </p:nvPr>
        </p:nvGraphicFramePr>
        <p:xfrm>
          <a:off x="3000706" y="5376673"/>
          <a:ext cx="5314238" cy="593770"/>
        </p:xfrm>
        <a:graphic>
          <a:graphicData uri="http://schemas.openxmlformats.org/presentationml/2006/ole">
            <mc:AlternateContent xmlns:mc="http://schemas.openxmlformats.org/markup-compatibility/2006">
              <mc:Choice xmlns:v="urn:schemas-microsoft-com:vml" Requires="v">
                <p:oleObj spid="_x0000_s2251" name="Equation" r:id="rId11" imgW="2273040" imgH="253800" progId="Equation.DSMT4">
                  <p:embed/>
                </p:oleObj>
              </mc:Choice>
              <mc:Fallback>
                <p:oleObj name="Equation" r:id="rId11" imgW="2273040" imgH="253800" progId="Equation.DSMT4">
                  <p:embed/>
                  <p:pic>
                    <p:nvPicPr>
                      <p:cNvPr id="0" name=""/>
                      <p:cNvPicPr/>
                      <p:nvPr/>
                    </p:nvPicPr>
                    <p:blipFill>
                      <a:blip r:embed="rId12"/>
                      <a:stretch>
                        <a:fillRect/>
                      </a:stretch>
                    </p:blipFill>
                    <p:spPr>
                      <a:xfrm>
                        <a:off x="3000706" y="5376673"/>
                        <a:ext cx="5314238" cy="593770"/>
                      </a:xfrm>
                      <a:prstGeom prst="rect">
                        <a:avLst/>
                      </a:prstGeom>
                    </p:spPr>
                  </p:pic>
                </p:oleObj>
              </mc:Fallback>
            </mc:AlternateContent>
          </a:graphicData>
        </a:graphic>
      </p:graphicFrame>
      <p:pic>
        <p:nvPicPr>
          <p:cNvPr id="2081" name="Picture 33" descr="תוצאת תמונה עבור 100"/>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583613" y="2085975"/>
            <a:ext cx="2819400" cy="28575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628100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חידה מס' 23</a:t>
            </a:r>
            <a:endParaRPr lang="en-US" dirty="0"/>
          </a:p>
        </p:txBody>
      </p:sp>
      <p:sp>
        <p:nvSpPr>
          <p:cNvPr id="3" name="מציין מיקום תוכן 2"/>
          <p:cNvSpPr>
            <a:spLocks noGrp="1"/>
          </p:cNvSpPr>
          <p:nvPr>
            <p:ph idx="1"/>
          </p:nvPr>
        </p:nvSpPr>
        <p:spPr/>
        <p:txBody>
          <a:bodyPr/>
          <a:lstStyle/>
          <a:p>
            <a:pPr algn="ctr"/>
            <a:r>
              <a:rPr lang="he-IL" dirty="0" smtClean="0"/>
              <a:t>כמה ריבועים סה"כ יש בלוח שחמט?</a:t>
            </a:r>
            <a:endParaRPr lang="he-IL"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3043" y="2976563"/>
            <a:ext cx="3219308" cy="3195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042842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פתרון חידה מס' 23</a:t>
            </a:r>
            <a:endParaRPr lang="en-US" dirty="0"/>
          </a:p>
        </p:txBody>
      </p:sp>
      <p:sp>
        <p:nvSpPr>
          <p:cNvPr id="3" name="מציין מיקום תוכן 2"/>
          <p:cNvSpPr>
            <a:spLocks noGrp="1"/>
          </p:cNvSpPr>
          <p:nvPr>
            <p:ph idx="1"/>
          </p:nvPr>
        </p:nvSpPr>
        <p:spPr>
          <a:xfrm>
            <a:off x="6547104" y="1572768"/>
            <a:ext cx="5096256" cy="4450080"/>
          </a:xfrm>
        </p:spPr>
        <p:txBody>
          <a:bodyPr>
            <a:normAutofit/>
          </a:bodyPr>
          <a:lstStyle/>
          <a:p>
            <a:pPr marL="0" indent="0" algn="ctr">
              <a:buNone/>
            </a:pPr>
            <a:r>
              <a:rPr lang="he-IL" dirty="0"/>
              <a:t> </a:t>
            </a:r>
            <a:r>
              <a:rPr lang="he-IL" dirty="0" smtClean="0"/>
              <a:t>נספור את הריבועים בשיטתיות:</a:t>
            </a:r>
            <a:endParaRPr lang="en-US" dirty="0" smtClean="0"/>
          </a:p>
          <a:p>
            <a:pPr marL="0" indent="0" algn="ctr">
              <a:buNone/>
            </a:pPr>
            <a:r>
              <a:rPr lang="he-IL" dirty="0" smtClean="0"/>
              <a:t> </a:t>
            </a:r>
            <a:r>
              <a:rPr lang="en-US" dirty="0" smtClean="0"/>
              <a:t> </a:t>
            </a:r>
            <a:r>
              <a:rPr lang="en-US" dirty="0"/>
              <a:t>64  :1X1 </a:t>
            </a:r>
            <a:r>
              <a:rPr lang="he-IL" dirty="0"/>
              <a:t>מספר הריבועים </a:t>
            </a:r>
            <a:r>
              <a:rPr lang="he-IL" dirty="0" smtClean="0"/>
              <a:t>שגודלם</a:t>
            </a:r>
            <a:endParaRPr lang="en-US" dirty="0" smtClean="0"/>
          </a:p>
          <a:p>
            <a:pPr marL="0" indent="0" algn="ctr">
              <a:buNone/>
            </a:pPr>
            <a:r>
              <a:rPr lang="en-US" dirty="0"/>
              <a:t> </a:t>
            </a:r>
            <a:r>
              <a:rPr lang="en-US" dirty="0" smtClean="0"/>
              <a:t>49 :2X2 </a:t>
            </a:r>
            <a:r>
              <a:rPr lang="he-IL" dirty="0"/>
              <a:t>מספר הריבועים שגודלם</a:t>
            </a:r>
            <a:r>
              <a:rPr lang="en-US" dirty="0"/>
              <a:t> </a:t>
            </a:r>
            <a:endParaRPr lang="en-US" dirty="0" smtClean="0"/>
          </a:p>
          <a:p>
            <a:pPr marL="0" indent="0" algn="ctr">
              <a:buNone/>
            </a:pPr>
            <a:r>
              <a:rPr lang="en-US" dirty="0"/>
              <a:t> </a:t>
            </a:r>
            <a:r>
              <a:rPr lang="en-US" dirty="0" smtClean="0"/>
              <a:t>36  :3X3 </a:t>
            </a:r>
            <a:r>
              <a:rPr lang="he-IL" dirty="0"/>
              <a:t>מספר הריבועים שגודלם</a:t>
            </a:r>
            <a:r>
              <a:rPr lang="en-US" dirty="0"/>
              <a:t> </a:t>
            </a:r>
            <a:endParaRPr lang="en-US" dirty="0" smtClean="0"/>
          </a:p>
          <a:p>
            <a:pPr marL="0" indent="0" algn="ctr">
              <a:buNone/>
            </a:pPr>
            <a:r>
              <a:rPr lang="en-US" dirty="0"/>
              <a:t> </a:t>
            </a:r>
            <a:r>
              <a:rPr lang="en-US" dirty="0" smtClean="0"/>
              <a:t>25  :4X4 </a:t>
            </a:r>
            <a:r>
              <a:rPr lang="he-IL" dirty="0" smtClean="0"/>
              <a:t>מספר </a:t>
            </a:r>
            <a:r>
              <a:rPr lang="he-IL" dirty="0"/>
              <a:t>הריבועים שגודלם</a:t>
            </a:r>
            <a:r>
              <a:rPr lang="en-US" dirty="0"/>
              <a:t> </a:t>
            </a:r>
            <a:endParaRPr lang="en-US" dirty="0" smtClean="0"/>
          </a:p>
          <a:p>
            <a:pPr marL="0" indent="0" algn="ctr">
              <a:buNone/>
            </a:pPr>
            <a:r>
              <a:rPr lang="en-US" dirty="0"/>
              <a:t> </a:t>
            </a:r>
            <a:r>
              <a:rPr lang="en-US" dirty="0" smtClean="0"/>
              <a:t>16  :5X5 </a:t>
            </a:r>
            <a:r>
              <a:rPr lang="he-IL" dirty="0" smtClean="0"/>
              <a:t>מספר </a:t>
            </a:r>
            <a:r>
              <a:rPr lang="he-IL" dirty="0"/>
              <a:t>הריבועים שגודלם</a:t>
            </a:r>
            <a:r>
              <a:rPr lang="en-US" dirty="0"/>
              <a:t> </a:t>
            </a:r>
            <a:endParaRPr lang="en-US" dirty="0" smtClean="0"/>
          </a:p>
          <a:p>
            <a:pPr marL="0" indent="0" algn="ctr">
              <a:buNone/>
            </a:pPr>
            <a:r>
              <a:rPr lang="en-US" dirty="0"/>
              <a:t> </a:t>
            </a:r>
            <a:r>
              <a:rPr lang="en-US" dirty="0" smtClean="0"/>
              <a:t>9  :6X6 </a:t>
            </a:r>
            <a:r>
              <a:rPr lang="he-IL" dirty="0" smtClean="0"/>
              <a:t>מספר </a:t>
            </a:r>
            <a:r>
              <a:rPr lang="he-IL" dirty="0"/>
              <a:t>הריבועים שגודלם</a:t>
            </a:r>
            <a:r>
              <a:rPr lang="en-US" dirty="0"/>
              <a:t> </a:t>
            </a:r>
            <a:endParaRPr lang="en-US" dirty="0" smtClean="0"/>
          </a:p>
          <a:p>
            <a:pPr marL="0" indent="0" algn="ctr">
              <a:buNone/>
            </a:pPr>
            <a:r>
              <a:rPr lang="en-US" dirty="0"/>
              <a:t> </a:t>
            </a:r>
            <a:r>
              <a:rPr lang="en-US" dirty="0" smtClean="0"/>
              <a:t>4  :7X7 </a:t>
            </a:r>
            <a:r>
              <a:rPr lang="he-IL" dirty="0"/>
              <a:t>מספר הריבועים </a:t>
            </a:r>
            <a:r>
              <a:rPr lang="he-IL" dirty="0" smtClean="0"/>
              <a:t>שגודלם</a:t>
            </a:r>
            <a:endParaRPr lang="en-US" dirty="0" smtClean="0"/>
          </a:p>
          <a:p>
            <a:pPr marL="0" indent="0" algn="ctr">
              <a:buNone/>
            </a:pPr>
            <a:r>
              <a:rPr lang="en-US" dirty="0"/>
              <a:t> </a:t>
            </a:r>
            <a:r>
              <a:rPr lang="en-US" dirty="0" smtClean="0"/>
              <a:t>1  :8X8 </a:t>
            </a:r>
            <a:r>
              <a:rPr lang="he-IL" dirty="0"/>
              <a:t>מספר הריבועים שגודלם</a:t>
            </a:r>
            <a:r>
              <a:rPr lang="en-US" dirty="0"/>
              <a:t> </a:t>
            </a:r>
            <a:r>
              <a:rPr lang="en-US" dirty="0" smtClean="0"/>
              <a:t>  </a:t>
            </a:r>
            <a:endParaRPr lang="he-IL" dirty="0"/>
          </a:p>
        </p:txBody>
      </p:sp>
      <p:graphicFrame>
        <p:nvGraphicFramePr>
          <p:cNvPr id="4" name="אובייקט 3"/>
          <p:cNvGraphicFramePr>
            <a:graphicFrameLocks noChangeAspect="1"/>
          </p:cNvGraphicFramePr>
          <p:nvPr>
            <p:extLst>
              <p:ext uri="{D42A27DB-BD31-4B8C-83A1-F6EECF244321}">
                <p14:modId xmlns:p14="http://schemas.microsoft.com/office/powerpoint/2010/main" val="2669172451"/>
              </p:ext>
            </p:extLst>
          </p:nvPr>
        </p:nvGraphicFramePr>
        <p:xfrm>
          <a:off x="492886" y="2913888"/>
          <a:ext cx="6044693" cy="426720"/>
        </p:xfrm>
        <a:graphic>
          <a:graphicData uri="http://schemas.openxmlformats.org/presentationml/2006/ole">
            <mc:AlternateContent xmlns:mc="http://schemas.openxmlformats.org/markup-compatibility/2006">
              <mc:Choice xmlns:v="urn:schemas-microsoft-com:vml" Requires="v">
                <p:oleObj spid="_x0000_s3112" name="Equation" r:id="rId3" imgW="2311200" imgH="177480" progId="Equation.DSMT4">
                  <p:embed/>
                </p:oleObj>
              </mc:Choice>
              <mc:Fallback>
                <p:oleObj name="Equation" r:id="rId3" imgW="2311200" imgH="177480" progId="Equation.DSMT4">
                  <p:embed/>
                  <p:pic>
                    <p:nvPicPr>
                      <p:cNvPr id="0" name=""/>
                      <p:cNvPicPr/>
                      <p:nvPr/>
                    </p:nvPicPr>
                    <p:blipFill>
                      <a:blip r:embed="rId4"/>
                      <a:stretch>
                        <a:fillRect/>
                      </a:stretch>
                    </p:blipFill>
                    <p:spPr>
                      <a:xfrm>
                        <a:off x="492886" y="2913888"/>
                        <a:ext cx="6044693" cy="426720"/>
                      </a:xfrm>
                      <a:prstGeom prst="rect">
                        <a:avLst/>
                      </a:prstGeom>
                      <a:ln w="76200" cmpd="thinThick">
                        <a:solidFill>
                          <a:srgbClr val="92D050"/>
                        </a:solidFill>
                        <a:prstDash val="sysDash"/>
                      </a:ln>
                    </p:spPr>
                  </p:pic>
                </p:oleObj>
              </mc:Fallback>
            </mc:AlternateContent>
          </a:graphicData>
        </a:graphic>
      </p:graphicFrame>
    </p:spTree>
    <p:extLst>
      <p:ext uri="{BB962C8B-B14F-4D97-AF65-F5344CB8AC3E}">
        <p14:creationId xmlns:p14="http://schemas.microsoft.com/office/powerpoint/2010/main" val="310138139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חידה מס' 24</a:t>
            </a:r>
            <a:endParaRPr lang="en-US" dirty="0"/>
          </a:p>
        </p:txBody>
      </p:sp>
      <p:sp>
        <p:nvSpPr>
          <p:cNvPr id="3" name="מציין מיקום תוכן 2"/>
          <p:cNvSpPr>
            <a:spLocks noGrp="1"/>
          </p:cNvSpPr>
          <p:nvPr>
            <p:ph idx="1"/>
          </p:nvPr>
        </p:nvSpPr>
        <p:spPr>
          <a:xfrm>
            <a:off x="6491287" y="1750695"/>
            <a:ext cx="3209927" cy="4728210"/>
          </a:xfrm>
        </p:spPr>
        <p:txBody>
          <a:bodyPr>
            <a:normAutofit fontScale="70000" lnSpcReduction="20000"/>
          </a:bodyPr>
          <a:lstStyle/>
          <a:p>
            <a:pPr algn="r" rtl="1">
              <a:lnSpc>
                <a:spcPct val="115000"/>
              </a:lnSpc>
              <a:spcAft>
                <a:spcPts val="1000"/>
              </a:spcAft>
            </a:pPr>
            <a:r>
              <a:rPr lang="he-IL" sz="4000" dirty="0">
                <a:solidFill>
                  <a:srgbClr val="000000"/>
                </a:solidFill>
                <a:latin typeface="Calibri"/>
                <a:ea typeface="Calibri"/>
                <a:cs typeface="Arial"/>
              </a:rPr>
              <a:t>פתרו את התרגיל</a:t>
            </a:r>
            <a:r>
              <a:rPr lang="en-US" sz="4000" dirty="0">
                <a:solidFill>
                  <a:srgbClr val="000000"/>
                </a:solidFill>
                <a:latin typeface="Arial"/>
                <a:ea typeface="Calibri"/>
                <a:cs typeface="Arial"/>
              </a:rPr>
              <a:t>:</a:t>
            </a:r>
            <a:br>
              <a:rPr lang="en-US" sz="4000" dirty="0">
                <a:solidFill>
                  <a:srgbClr val="000000"/>
                </a:solidFill>
                <a:latin typeface="Arial"/>
                <a:ea typeface="Calibri"/>
                <a:cs typeface="Arial"/>
              </a:rPr>
            </a:br>
            <a:r>
              <a:rPr lang="en-US" sz="4000" dirty="0">
                <a:solidFill>
                  <a:srgbClr val="000000"/>
                </a:solidFill>
                <a:latin typeface="Arial"/>
                <a:ea typeface="Calibri"/>
                <a:cs typeface="Arial"/>
              </a:rPr>
              <a:t>1=3</a:t>
            </a:r>
            <a:br>
              <a:rPr lang="en-US" sz="4000" dirty="0">
                <a:solidFill>
                  <a:srgbClr val="000000"/>
                </a:solidFill>
                <a:latin typeface="Arial"/>
                <a:ea typeface="Calibri"/>
                <a:cs typeface="Arial"/>
              </a:rPr>
            </a:br>
            <a:r>
              <a:rPr lang="en-US" sz="4000" dirty="0">
                <a:solidFill>
                  <a:srgbClr val="000000"/>
                </a:solidFill>
                <a:latin typeface="Arial"/>
                <a:ea typeface="Calibri"/>
                <a:cs typeface="Arial"/>
              </a:rPr>
              <a:t>2=5</a:t>
            </a:r>
            <a:br>
              <a:rPr lang="en-US" sz="4000" dirty="0">
                <a:solidFill>
                  <a:srgbClr val="000000"/>
                </a:solidFill>
                <a:latin typeface="Arial"/>
                <a:ea typeface="Calibri"/>
                <a:cs typeface="Arial"/>
              </a:rPr>
            </a:br>
            <a:r>
              <a:rPr lang="en-US" sz="4000" dirty="0">
                <a:solidFill>
                  <a:srgbClr val="000000"/>
                </a:solidFill>
                <a:latin typeface="Arial"/>
                <a:ea typeface="Calibri"/>
                <a:cs typeface="Arial"/>
              </a:rPr>
              <a:t>3=4</a:t>
            </a:r>
            <a:br>
              <a:rPr lang="en-US" sz="4000" dirty="0">
                <a:solidFill>
                  <a:srgbClr val="000000"/>
                </a:solidFill>
                <a:latin typeface="Arial"/>
                <a:ea typeface="Calibri"/>
                <a:cs typeface="Arial"/>
              </a:rPr>
            </a:br>
            <a:r>
              <a:rPr lang="en-US" sz="4000" dirty="0">
                <a:solidFill>
                  <a:srgbClr val="000000"/>
                </a:solidFill>
                <a:latin typeface="Arial"/>
                <a:ea typeface="Calibri"/>
                <a:cs typeface="Arial"/>
              </a:rPr>
              <a:t>4=4</a:t>
            </a:r>
            <a:br>
              <a:rPr lang="en-US" sz="4000" dirty="0">
                <a:solidFill>
                  <a:srgbClr val="000000"/>
                </a:solidFill>
                <a:latin typeface="Arial"/>
                <a:ea typeface="Calibri"/>
                <a:cs typeface="Arial"/>
              </a:rPr>
            </a:br>
            <a:r>
              <a:rPr lang="en-US" sz="4000" dirty="0">
                <a:solidFill>
                  <a:srgbClr val="000000"/>
                </a:solidFill>
                <a:latin typeface="Arial"/>
                <a:ea typeface="Calibri"/>
                <a:cs typeface="Arial"/>
              </a:rPr>
              <a:t>5=3</a:t>
            </a:r>
            <a:br>
              <a:rPr lang="en-US" sz="4000" dirty="0">
                <a:solidFill>
                  <a:srgbClr val="000000"/>
                </a:solidFill>
                <a:latin typeface="Arial"/>
                <a:ea typeface="Calibri"/>
                <a:cs typeface="Arial"/>
              </a:rPr>
            </a:br>
            <a:r>
              <a:rPr lang="en-US" sz="4000" dirty="0">
                <a:solidFill>
                  <a:srgbClr val="000000"/>
                </a:solidFill>
                <a:latin typeface="Arial"/>
                <a:ea typeface="Calibri"/>
                <a:cs typeface="Arial"/>
              </a:rPr>
              <a:t>6=2</a:t>
            </a:r>
            <a:br>
              <a:rPr lang="en-US" sz="4000" dirty="0">
                <a:solidFill>
                  <a:srgbClr val="000000"/>
                </a:solidFill>
                <a:latin typeface="Arial"/>
                <a:ea typeface="Calibri"/>
                <a:cs typeface="Arial"/>
              </a:rPr>
            </a:br>
            <a:r>
              <a:rPr lang="en-US" sz="4000" dirty="0">
                <a:solidFill>
                  <a:srgbClr val="000000"/>
                </a:solidFill>
                <a:latin typeface="Arial"/>
                <a:ea typeface="Calibri"/>
                <a:cs typeface="Arial"/>
              </a:rPr>
              <a:t>7=3</a:t>
            </a:r>
            <a:br>
              <a:rPr lang="en-US" sz="4000" dirty="0">
                <a:solidFill>
                  <a:srgbClr val="000000"/>
                </a:solidFill>
                <a:latin typeface="Arial"/>
                <a:ea typeface="Calibri"/>
                <a:cs typeface="Arial"/>
              </a:rPr>
            </a:br>
            <a:r>
              <a:rPr lang="en-US" sz="4000" dirty="0">
                <a:solidFill>
                  <a:srgbClr val="000000"/>
                </a:solidFill>
                <a:latin typeface="Arial"/>
                <a:ea typeface="Calibri"/>
                <a:cs typeface="Arial"/>
              </a:rPr>
              <a:t>8=5</a:t>
            </a:r>
            <a:br>
              <a:rPr lang="en-US" sz="4000" dirty="0">
                <a:solidFill>
                  <a:srgbClr val="000000"/>
                </a:solidFill>
                <a:latin typeface="Arial"/>
                <a:ea typeface="Calibri"/>
                <a:cs typeface="Arial"/>
              </a:rPr>
            </a:br>
            <a:r>
              <a:rPr lang="en-US" sz="4000" dirty="0">
                <a:solidFill>
                  <a:srgbClr val="000000"/>
                </a:solidFill>
                <a:latin typeface="Arial"/>
                <a:ea typeface="Calibri"/>
                <a:cs typeface="Arial"/>
              </a:rPr>
              <a:t>9=3</a:t>
            </a:r>
            <a:br>
              <a:rPr lang="en-US" sz="4000" dirty="0">
                <a:solidFill>
                  <a:srgbClr val="000000"/>
                </a:solidFill>
                <a:latin typeface="Arial"/>
                <a:ea typeface="Calibri"/>
                <a:cs typeface="Arial"/>
              </a:rPr>
            </a:br>
            <a:r>
              <a:rPr lang="en-US" sz="4000" dirty="0">
                <a:solidFill>
                  <a:srgbClr val="000000"/>
                </a:solidFill>
                <a:latin typeface="Arial"/>
                <a:ea typeface="Calibri"/>
                <a:cs typeface="Arial"/>
              </a:rPr>
              <a:t>10=??? </a:t>
            </a:r>
            <a:endParaRPr lang="en-US" sz="4000" dirty="0">
              <a:latin typeface="Calibri"/>
              <a:ea typeface="Calibri"/>
              <a:cs typeface="Arial"/>
            </a:endParaRPr>
          </a:p>
          <a:p>
            <a:endParaRPr lang="he-IL"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1250504">
            <a:off x="1514475" y="2195515"/>
            <a:ext cx="4876800" cy="33623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3569757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פתרון חידה מס' 24</a:t>
            </a:r>
            <a:endParaRPr lang="en-US" dirty="0"/>
          </a:p>
        </p:txBody>
      </p:sp>
      <p:sp>
        <p:nvSpPr>
          <p:cNvPr id="3" name="מציין מיקום תוכן 2"/>
          <p:cNvSpPr>
            <a:spLocks noGrp="1"/>
          </p:cNvSpPr>
          <p:nvPr>
            <p:ph idx="1"/>
          </p:nvPr>
        </p:nvSpPr>
        <p:spPr/>
        <p:txBody>
          <a:bodyPr/>
          <a:lstStyle/>
          <a:p>
            <a:pPr algn="ctr"/>
            <a:r>
              <a:rPr lang="he-IL" dirty="0"/>
              <a:t> </a:t>
            </a:r>
            <a:r>
              <a:rPr lang="he-IL" dirty="0" smtClean="0"/>
              <a:t>זה </a:t>
            </a:r>
            <a:r>
              <a:rPr lang="he-IL" dirty="0"/>
              <a:t>לפי מספר האותיות במילה שאומרים בעברית . במילה אחד יש שלוש אותיות לכן 1=3 ,במילה שתיים יש חמש אותיות לכן 2=5 , וכן הלאה</a:t>
            </a:r>
            <a:r>
              <a:rPr lang="he-IL" dirty="0" smtClean="0"/>
              <a:t>..</a:t>
            </a:r>
          </a:p>
          <a:p>
            <a:pPr algn="ctr"/>
            <a:r>
              <a:rPr lang="he-IL" dirty="0" smtClean="0"/>
              <a:t>במילה </a:t>
            </a:r>
            <a:r>
              <a:rPr lang="he-IL" dirty="0"/>
              <a:t>עשר יש שלוש אותיות לכן זה שווה </a:t>
            </a:r>
            <a:r>
              <a:rPr lang="he-IL" dirty="0" smtClean="0"/>
              <a:t>שלוש.</a:t>
            </a:r>
            <a:endParaRPr lang="en-US" dirty="0"/>
          </a:p>
          <a:p>
            <a:pPr algn="ctr"/>
            <a:endParaRPr lang="en-US" dirty="0"/>
          </a:p>
        </p:txBody>
      </p:sp>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9644" t="1" r="19867" b="56931"/>
          <a:stretch/>
        </p:blipFill>
        <p:spPr bwMode="auto">
          <a:xfrm rot="21250504">
            <a:off x="3307383" y="3984272"/>
            <a:ext cx="1536581" cy="2226879"/>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sp>
        <p:nvSpPr>
          <p:cNvPr id="8" name="TextBox 7"/>
          <p:cNvSpPr txBox="1"/>
          <p:nvPr/>
        </p:nvSpPr>
        <p:spPr>
          <a:xfrm>
            <a:off x="5619749" y="4252895"/>
            <a:ext cx="3752851" cy="1446550"/>
          </a:xfrm>
          <a:prstGeom prst="rect">
            <a:avLst/>
          </a:prstGeom>
          <a:noFill/>
        </p:spPr>
        <p:txBody>
          <a:bodyPr wrap="square" rtlCol="1">
            <a:spAutoFit/>
          </a:bodyPr>
          <a:lstStyle/>
          <a:p>
            <a:r>
              <a:rPr lang="he-IL" sz="8800" dirty="0" smtClean="0">
                <a:ln>
                  <a:solidFill>
                    <a:sysClr val="windowText" lastClr="000000"/>
                  </a:solidFill>
                </a:ln>
                <a:solidFill>
                  <a:srgbClr val="FF0000"/>
                </a:solidFill>
                <a:cs typeface="Tml-stars" pitchFamily="2" charset="-79"/>
              </a:rPr>
              <a:t>עשר</a:t>
            </a:r>
            <a:endParaRPr lang="he-IL" sz="8800" dirty="0">
              <a:ln>
                <a:solidFill>
                  <a:sysClr val="windowText" lastClr="000000"/>
                </a:solidFill>
              </a:ln>
              <a:solidFill>
                <a:srgbClr val="FF0000"/>
              </a:solidFill>
              <a:cs typeface="Tml-stars" pitchFamily="2" charset="-79"/>
            </a:endParaRPr>
          </a:p>
        </p:txBody>
      </p:sp>
    </p:spTree>
    <p:extLst>
      <p:ext uri="{BB962C8B-B14F-4D97-AF65-F5344CB8AC3E}">
        <p14:creationId xmlns:p14="http://schemas.microsoft.com/office/powerpoint/2010/main" val="3211793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8"/>
                                        </p:tgtEl>
                                        <p:attrNameLst>
                                          <p:attrName>style.visibility</p:attrName>
                                        </p:attrNameLst>
                                      </p:cBhvr>
                                      <p:to>
                                        <p:strVal val="visible"/>
                                      </p:to>
                                    </p:set>
                                    <p:set>
                                      <p:cBhvr>
                                        <p:cTn id="7" dur="455" fill="hold">
                                          <p:stCondLst>
                                            <p:cond delay="0"/>
                                          </p:stCondLst>
                                        </p:cTn>
                                        <p:tgtEl>
                                          <p:spTgt spid="8"/>
                                        </p:tgtEl>
                                        <p:attrNameLst>
                                          <p:attrName>style.rotation</p:attrName>
                                        </p:attrNameLst>
                                      </p:cBhvr>
                                      <p:to>
                                        <p:strVal val="-45.0"/>
                                      </p:to>
                                    </p:set>
                                    <p:anim calcmode="lin" valueType="num">
                                      <p:cBhvr>
                                        <p:cTn id="8" dur="455" fill="hold">
                                          <p:stCondLst>
                                            <p:cond delay="455"/>
                                          </p:stCondLst>
                                        </p:cTn>
                                        <p:tgtEl>
                                          <p:spTgt spid="8"/>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8"/>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8"/>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8"/>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err="1" smtClean="0"/>
              <a:t>פיתרון</a:t>
            </a:r>
            <a:r>
              <a:rPr lang="he-IL" dirty="0" smtClean="0"/>
              <a:t> חידה מס' 2</a:t>
            </a:r>
            <a:endParaRPr lang="en-US" dirty="0"/>
          </a:p>
        </p:txBody>
      </p:sp>
      <p:sp>
        <p:nvSpPr>
          <p:cNvPr id="3" name="מציין מיקום תוכן 2"/>
          <p:cNvSpPr>
            <a:spLocks noGrp="1"/>
          </p:cNvSpPr>
          <p:nvPr>
            <p:ph idx="1"/>
          </p:nvPr>
        </p:nvSpPr>
        <p:spPr/>
        <p:txBody>
          <a:bodyPr/>
          <a:lstStyle/>
          <a:p>
            <a:pPr marL="0" indent="0" algn="ctr">
              <a:buNone/>
            </a:pPr>
            <a:r>
              <a:rPr lang="he-IL" dirty="0"/>
              <a:t>יש אחות אחת במשפחה</a:t>
            </a:r>
            <a:r>
              <a:rPr lang="he-IL" dirty="0" smtClean="0"/>
              <a:t>.</a:t>
            </a:r>
          </a:p>
          <a:p>
            <a:pPr marL="0" indent="0" algn="ctr">
              <a:buNone/>
            </a:pPr>
            <a:endParaRPr lang="he-IL" dirty="0" smtClean="0"/>
          </a:p>
          <a:p>
            <a:pPr marL="0" indent="0" algn="ctr">
              <a:buNone/>
            </a:pPr>
            <a:r>
              <a:rPr lang="he-IL" u="sng" dirty="0"/>
              <a:t> הסבר</a:t>
            </a:r>
            <a:r>
              <a:rPr lang="he-IL" dirty="0"/>
              <a:t> - יש 4 אחים, ולכל אחד מהם אחות אחת - אותה אחות.</a:t>
            </a:r>
            <a:endParaRPr lang="en-US" dirty="0"/>
          </a:p>
        </p:txBody>
      </p:sp>
      <p:pic>
        <p:nvPicPr>
          <p:cNvPr id="4" name="תמונה 3"/>
          <p:cNvPicPr>
            <a:picLocks noChangeAspect="1"/>
          </p:cNvPicPr>
          <p:nvPr/>
        </p:nvPicPr>
        <p:blipFill>
          <a:blip r:embed="rId2"/>
          <a:stretch>
            <a:fillRect/>
          </a:stretch>
        </p:blipFill>
        <p:spPr>
          <a:xfrm>
            <a:off x="4172093" y="4522008"/>
            <a:ext cx="2859272" cy="1603387"/>
          </a:xfrm>
          <a:prstGeom prst="rect">
            <a:avLst/>
          </a:prstGeom>
        </p:spPr>
      </p:pic>
    </p:spTree>
    <p:extLst>
      <p:ext uri="{BB962C8B-B14F-4D97-AF65-F5344CB8AC3E}">
        <p14:creationId xmlns:p14="http://schemas.microsoft.com/office/powerpoint/2010/main" val="312944456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חידה מס' 25</a:t>
            </a:r>
            <a:endParaRPr lang="en-US" dirty="0"/>
          </a:p>
        </p:txBody>
      </p:sp>
      <p:pic>
        <p:nvPicPr>
          <p:cNvPr id="614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5031546" y="1709928"/>
            <a:ext cx="4038988" cy="4873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descr="תוצאת תמונה עבור כובע"/>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9475550">
            <a:off x="-196326" y="1619906"/>
            <a:ext cx="5140769" cy="3216146"/>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תוצאת תמונה עבור מטריה"/>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19450" y="3805700"/>
            <a:ext cx="2314575" cy="2222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02011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פתרון חידה מס' 25</a:t>
            </a:r>
            <a:endParaRPr lang="en-US" dirty="0"/>
          </a:p>
        </p:txBody>
      </p:sp>
      <p:sp>
        <p:nvSpPr>
          <p:cNvPr id="3" name="מציין מיקום תוכן 2"/>
          <p:cNvSpPr>
            <a:spLocks noGrp="1"/>
          </p:cNvSpPr>
          <p:nvPr>
            <p:ph idx="1"/>
          </p:nvPr>
        </p:nvSpPr>
        <p:spPr/>
        <p:txBody>
          <a:bodyPr/>
          <a:lstStyle/>
          <a:p>
            <a:pPr algn="ctr"/>
            <a:r>
              <a:rPr lang="he-IL" dirty="0"/>
              <a:t> </a:t>
            </a:r>
            <a:endParaRPr lang="en-US" dirty="0"/>
          </a:p>
        </p:txBody>
      </p:sp>
      <p:sp>
        <p:nvSpPr>
          <p:cNvPr id="4" name="TextBox 3"/>
          <p:cNvSpPr txBox="1"/>
          <p:nvPr/>
        </p:nvSpPr>
        <p:spPr>
          <a:xfrm>
            <a:off x="2365248" y="2828544"/>
            <a:ext cx="7144512" cy="1938992"/>
          </a:xfrm>
          <a:prstGeom prst="rect">
            <a:avLst/>
          </a:prstGeom>
          <a:noFill/>
        </p:spPr>
        <p:txBody>
          <a:bodyPr wrap="square" rtlCol="1">
            <a:spAutoFit/>
          </a:bodyPr>
          <a:lstStyle/>
          <a:p>
            <a:pPr algn="r" rtl="1"/>
            <a:r>
              <a:rPr lang="he-IL" sz="6000" b="1" dirty="0" smtClean="0">
                <a:cs typeface="AlexandraH" pitchFamily="2" charset="-79"/>
              </a:rPr>
              <a:t>מחיר מטריה - 28 ₪.</a:t>
            </a:r>
          </a:p>
          <a:p>
            <a:pPr algn="r" rtl="1"/>
            <a:r>
              <a:rPr lang="he-IL" sz="6000" b="1" dirty="0" smtClean="0">
                <a:cs typeface="AlexandraH" pitchFamily="2" charset="-79"/>
              </a:rPr>
              <a:t>מחיר כובע - 24 ₪. </a:t>
            </a:r>
            <a:endParaRPr lang="en-US" sz="6000" b="1" dirty="0" smtClean="0">
              <a:cs typeface="AlexandraH" pitchFamily="2" charset="-79"/>
            </a:endParaRPr>
          </a:p>
        </p:txBody>
      </p:sp>
    </p:spTree>
    <p:extLst>
      <p:ext uri="{BB962C8B-B14F-4D97-AF65-F5344CB8AC3E}">
        <p14:creationId xmlns:p14="http://schemas.microsoft.com/office/powerpoint/2010/main" val="356528220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חידה מס' 26</a:t>
            </a:r>
            <a:endParaRPr lang="en-US" dirty="0"/>
          </a:p>
        </p:txBody>
      </p:sp>
      <p:sp>
        <p:nvSpPr>
          <p:cNvPr id="3" name="מציין מיקום תוכן 2"/>
          <p:cNvSpPr>
            <a:spLocks noGrp="1"/>
          </p:cNvSpPr>
          <p:nvPr>
            <p:ph idx="1"/>
          </p:nvPr>
        </p:nvSpPr>
        <p:spPr>
          <a:xfrm>
            <a:off x="1024129" y="2286000"/>
            <a:ext cx="9720073" cy="4324350"/>
          </a:xfrm>
        </p:spPr>
        <p:txBody>
          <a:bodyPr>
            <a:normAutofit/>
          </a:bodyPr>
          <a:lstStyle/>
          <a:p>
            <a:pPr algn="ctr" rtl="1"/>
            <a:r>
              <a:rPr lang="he-IL" sz="2900" dirty="0">
                <a:latin typeface="Arial" pitchFamily="34" charset="0"/>
                <a:cs typeface="Arial" pitchFamily="34" charset="0"/>
              </a:rPr>
              <a:t>משקל ארבעה אריות גדול ב- 80  ק"ג ממשקלם </a:t>
            </a:r>
            <a:endParaRPr lang="en-US" sz="2900" dirty="0">
              <a:latin typeface="Arial" pitchFamily="34" charset="0"/>
              <a:cs typeface="Arial" pitchFamily="34" charset="0"/>
            </a:endParaRPr>
          </a:p>
          <a:p>
            <a:pPr algn="ctr" rtl="1"/>
            <a:r>
              <a:rPr lang="he-IL" sz="2900" dirty="0">
                <a:latin typeface="Arial" pitchFamily="34" charset="0"/>
                <a:cs typeface="Arial" pitchFamily="34" charset="0"/>
              </a:rPr>
              <a:t>של שלושה דובים</a:t>
            </a:r>
            <a:r>
              <a:rPr lang="he-IL" sz="2900" dirty="0" smtClean="0">
                <a:latin typeface="Arial" pitchFamily="34" charset="0"/>
                <a:cs typeface="Arial" pitchFamily="34" charset="0"/>
              </a:rPr>
              <a:t>.</a:t>
            </a:r>
            <a:r>
              <a:rPr lang="he-IL" sz="2900" dirty="0">
                <a:latin typeface="Arial" pitchFamily="34" charset="0"/>
                <a:cs typeface="Arial" pitchFamily="34" charset="0"/>
              </a:rPr>
              <a:t> </a:t>
            </a:r>
            <a:endParaRPr lang="en-US" sz="2900" dirty="0">
              <a:latin typeface="Arial" pitchFamily="34" charset="0"/>
              <a:cs typeface="Arial" pitchFamily="34" charset="0"/>
            </a:endParaRPr>
          </a:p>
          <a:p>
            <a:pPr algn="ctr" rtl="1"/>
            <a:r>
              <a:rPr lang="he-IL" sz="2900" dirty="0">
                <a:latin typeface="Arial" pitchFamily="34" charset="0"/>
                <a:cs typeface="Arial" pitchFamily="34" charset="0"/>
              </a:rPr>
              <a:t>משקל כל החיות הללו הוא 920  ק"ג .</a:t>
            </a:r>
            <a:endParaRPr lang="en-US" sz="2900" dirty="0">
              <a:latin typeface="Arial" pitchFamily="34" charset="0"/>
              <a:cs typeface="Arial" pitchFamily="34" charset="0"/>
            </a:endParaRPr>
          </a:p>
          <a:p>
            <a:pPr algn="ctr" rtl="1"/>
            <a:r>
              <a:rPr lang="he-IL" sz="2900" dirty="0">
                <a:latin typeface="Arial" pitchFamily="34" charset="0"/>
                <a:cs typeface="Arial" pitchFamily="34" charset="0"/>
              </a:rPr>
              <a:t> </a:t>
            </a:r>
            <a:endParaRPr lang="en-US" sz="2900" dirty="0">
              <a:latin typeface="Arial" pitchFamily="34" charset="0"/>
              <a:cs typeface="Arial" pitchFamily="34" charset="0"/>
            </a:endParaRPr>
          </a:p>
          <a:p>
            <a:pPr algn="ctr" rtl="1"/>
            <a:r>
              <a:rPr lang="he-IL" sz="2900" b="1" dirty="0">
                <a:latin typeface="Arial" pitchFamily="34" charset="0"/>
                <a:cs typeface="Arial" pitchFamily="34" charset="0"/>
              </a:rPr>
              <a:t>מהו משקלו של דוב</a:t>
            </a:r>
            <a:r>
              <a:rPr lang="he-IL" sz="2900" b="1" dirty="0" smtClean="0">
                <a:latin typeface="Arial" pitchFamily="34" charset="0"/>
                <a:cs typeface="Arial" pitchFamily="34" charset="0"/>
              </a:rPr>
              <a:t>?</a:t>
            </a:r>
          </a:p>
          <a:p>
            <a:pPr algn="ctr" rtl="1"/>
            <a:endParaRPr lang="en-US" sz="800" dirty="0">
              <a:latin typeface="Arial" pitchFamily="34" charset="0"/>
              <a:cs typeface="Arial" pitchFamily="34" charset="0"/>
            </a:endParaRPr>
          </a:p>
          <a:p>
            <a:pPr algn="ctr" rtl="1"/>
            <a:r>
              <a:rPr lang="he-IL" sz="2900" b="1" dirty="0">
                <a:latin typeface="Arial" pitchFamily="34" charset="0"/>
                <a:cs typeface="Arial" pitchFamily="34" charset="0"/>
              </a:rPr>
              <a:t>ומהו  משקלו של אריה</a:t>
            </a:r>
            <a:r>
              <a:rPr lang="he-IL" sz="2900" b="1" dirty="0" smtClean="0">
                <a:latin typeface="Arial" pitchFamily="34" charset="0"/>
                <a:cs typeface="Arial" pitchFamily="34" charset="0"/>
              </a:rPr>
              <a:t>?</a:t>
            </a:r>
            <a:endParaRPr lang="en-US" sz="2900" dirty="0">
              <a:latin typeface="Arial" pitchFamily="34" charset="0"/>
              <a:cs typeface="Arial" pitchFamily="34" charset="0"/>
            </a:endParaRPr>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6813" y="3105151"/>
            <a:ext cx="1414463" cy="17648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20200" y="2981324"/>
            <a:ext cx="1914525" cy="191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565518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פתרון חידה מס' 26</a:t>
            </a:r>
            <a:endParaRPr lang="en-US" dirty="0"/>
          </a:p>
        </p:txBody>
      </p:sp>
      <p:sp>
        <p:nvSpPr>
          <p:cNvPr id="3" name="מציין מיקום תוכן 2"/>
          <p:cNvSpPr>
            <a:spLocks noGrp="1"/>
          </p:cNvSpPr>
          <p:nvPr>
            <p:ph idx="1"/>
          </p:nvPr>
        </p:nvSpPr>
        <p:spPr/>
        <p:txBody>
          <a:bodyPr>
            <a:normAutofit/>
          </a:bodyPr>
          <a:lstStyle/>
          <a:p>
            <a:pPr lvl="0" algn="ctr" rtl="1">
              <a:buClr>
                <a:srgbClr val="99CB38"/>
              </a:buClr>
            </a:pPr>
            <a:endParaRPr lang="he-IL" sz="2900" b="1" dirty="0" smtClean="0">
              <a:solidFill>
                <a:prstClr val="black"/>
              </a:solidFill>
              <a:latin typeface="Arial" pitchFamily="34" charset="0"/>
              <a:cs typeface="Arial" pitchFamily="34" charset="0"/>
            </a:endParaRPr>
          </a:p>
          <a:p>
            <a:pPr lvl="0" algn="ctr" rtl="1">
              <a:buClr>
                <a:srgbClr val="99CB38"/>
              </a:buClr>
            </a:pPr>
            <a:r>
              <a:rPr lang="he-IL" sz="7200" b="1" dirty="0" smtClean="0">
                <a:gradFill>
                  <a:gsLst>
                    <a:gs pos="0">
                      <a:srgbClr val="FFF200"/>
                    </a:gs>
                    <a:gs pos="45000">
                      <a:srgbClr val="FF7A00"/>
                    </a:gs>
                    <a:gs pos="70000">
                      <a:srgbClr val="FF0300"/>
                    </a:gs>
                    <a:gs pos="100000">
                      <a:srgbClr val="4D0808"/>
                    </a:gs>
                  </a:gsLst>
                  <a:lin ang="5400000" scaled="0"/>
                </a:gradFill>
                <a:latin typeface="Arial" pitchFamily="34" charset="0"/>
                <a:cs typeface="AlexandraH" pitchFamily="2" charset="-79"/>
              </a:rPr>
              <a:t>משקלו </a:t>
            </a:r>
            <a:r>
              <a:rPr lang="he-IL" sz="7200" b="1" dirty="0">
                <a:gradFill>
                  <a:gsLst>
                    <a:gs pos="0">
                      <a:srgbClr val="FFF200"/>
                    </a:gs>
                    <a:gs pos="45000">
                      <a:srgbClr val="FF7A00"/>
                    </a:gs>
                    <a:gs pos="70000">
                      <a:srgbClr val="FF0300"/>
                    </a:gs>
                    <a:gs pos="100000">
                      <a:srgbClr val="4D0808"/>
                    </a:gs>
                  </a:gsLst>
                  <a:lin ang="5400000" scaled="0"/>
                </a:gradFill>
                <a:latin typeface="Arial" pitchFamily="34" charset="0"/>
                <a:cs typeface="AlexandraH" pitchFamily="2" charset="-79"/>
              </a:rPr>
              <a:t>של </a:t>
            </a:r>
            <a:r>
              <a:rPr lang="he-IL" sz="7200" b="1" dirty="0" smtClean="0">
                <a:gradFill>
                  <a:gsLst>
                    <a:gs pos="0">
                      <a:srgbClr val="FFF200"/>
                    </a:gs>
                    <a:gs pos="45000">
                      <a:srgbClr val="FF7A00"/>
                    </a:gs>
                    <a:gs pos="70000">
                      <a:srgbClr val="FF0300"/>
                    </a:gs>
                    <a:gs pos="100000">
                      <a:srgbClr val="4D0808"/>
                    </a:gs>
                  </a:gsLst>
                  <a:lin ang="5400000" scaled="0"/>
                </a:gradFill>
                <a:latin typeface="Arial" pitchFamily="34" charset="0"/>
                <a:cs typeface="AlexandraH" pitchFamily="2" charset="-79"/>
              </a:rPr>
              <a:t>דוב – 140 ק"ג.</a:t>
            </a:r>
          </a:p>
          <a:p>
            <a:pPr lvl="0" algn="ctr" rtl="1">
              <a:buClr>
                <a:srgbClr val="99CB38"/>
              </a:buClr>
            </a:pPr>
            <a:endParaRPr lang="en-US" sz="7200" b="1" dirty="0">
              <a:gradFill>
                <a:gsLst>
                  <a:gs pos="0">
                    <a:srgbClr val="FFF200"/>
                  </a:gs>
                  <a:gs pos="45000">
                    <a:srgbClr val="FF7A00"/>
                  </a:gs>
                  <a:gs pos="70000">
                    <a:srgbClr val="FF0300"/>
                  </a:gs>
                  <a:gs pos="100000">
                    <a:srgbClr val="4D0808"/>
                  </a:gs>
                </a:gsLst>
                <a:lin ang="5400000" scaled="0"/>
              </a:gradFill>
              <a:latin typeface="Arial" pitchFamily="34" charset="0"/>
              <a:cs typeface="AlexandraH" pitchFamily="2" charset="-79"/>
            </a:endParaRPr>
          </a:p>
          <a:p>
            <a:pPr lvl="0" algn="ctr" rtl="1">
              <a:buClr>
                <a:srgbClr val="99CB38"/>
              </a:buClr>
            </a:pPr>
            <a:r>
              <a:rPr lang="he-IL" sz="7200" b="1" dirty="0" smtClean="0">
                <a:gradFill>
                  <a:gsLst>
                    <a:gs pos="0">
                      <a:srgbClr val="FFF200"/>
                    </a:gs>
                    <a:gs pos="45000">
                      <a:srgbClr val="FF7A00"/>
                    </a:gs>
                    <a:gs pos="70000">
                      <a:srgbClr val="FF0300"/>
                    </a:gs>
                    <a:gs pos="100000">
                      <a:srgbClr val="4D0808"/>
                    </a:gs>
                  </a:gsLst>
                  <a:lin ang="5400000" scaled="0"/>
                </a:gradFill>
                <a:latin typeface="Arial" pitchFamily="34" charset="0"/>
                <a:cs typeface="AlexandraH" pitchFamily="2" charset="-79"/>
              </a:rPr>
              <a:t>משקלו </a:t>
            </a:r>
            <a:r>
              <a:rPr lang="he-IL" sz="7200" b="1" dirty="0">
                <a:gradFill>
                  <a:gsLst>
                    <a:gs pos="0">
                      <a:srgbClr val="FFF200"/>
                    </a:gs>
                    <a:gs pos="45000">
                      <a:srgbClr val="FF7A00"/>
                    </a:gs>
                    <a:gs pos="70000">
                      <a:srgbClr val="FF0300"/>
                    </a:gs>
                    <a:gs pos="100000">
                      <a:srgbClr val="4D0808"/>
                    </a:gs>
                  </a:gsLst>
                  <a:lin ang="5400000" scaled="0"/>
                </a:gradFill>
                <a:latin typeface="Arial" pitchFamily="34" charset="0"/>
                <a:cs typeface="AlexandraH" pitchFamily="2" charset="-79"/>
              </a:rPr>
              <a:t>של </a:t>
            </a:r>
            <a:r>
              <a:rPr lang="he-IL" sz="7200" b="1" dirty="0" smtClean="0">
                <a:gradFill>
                  <a:gsLst>
                    <a:gs pos="0">
                      <a:srgbClr val="FFF200"/>
                    </a:gs>
                    <a:gs pos="45000">
                      <a:srgbClr val="FF7A00"/>
                    </a:gs>
                    <a:gs pos="70000">
                      <a:srgbClr val="FF0300"/>
                    </a:gs>
                    <a:gs pos="100000">
                      <a:srgbClr val="4D0808"/>
                    </a:gs>
                  </a:gsLst>
                  <a:lin ang="5400000" scaled="0"/>
                </a:gradFill>
                <a:latin typeface="Arial" pitchFamily="34" charset="0"/>
                <a:cs typeface="AlexandraH" pitchFamily="2" charset="-79"/>
              </a:rPr>
              <a:t>אריה – 125 ק"ג.</a:t>
            </a:r>
            <a:endParaRPr lang="en-US" sz="7200" b="1" dirty="0">
              <a:gradFill>
                <a:gsLst>
                  <a:gs pos="0">
                    <a:srgbClr val="FFF200"/>
                  </a:gs>
                  <a:gs pos="45000">
                    <a:srgbClr val="FF7A00"/>
                  </a:gs>
                  <a:gs pos="70000">
                    <a:srgbClr val="FF0300"/>
                  </a:gs>
                  <a:gs pos="100000">
                    <a:srgbClr val="4D0808"/>
                  </a:gs>
                </a:gsLst>
                <a:lin ang="5400000" scaled="0"/>
              </a:gradFill>
              <a:cs typeface="AlexandraH" pitchFamily="2" charset="-79"/>
            </a:endParaRPr>
          </a:p>
        </p:txBody>
      </p:sp>
    </p:spTree>
    <p:extLst>
      <p:ext uri="{BB962C8B-B14F-4D97-AF65-F5344CB8AC3E}">
        <p14:creationId xmlns:p14="http://schemas.microsoft.com/office/powerpoint/2010/main" val="10597149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חידה מס' 27</a:t>
            </a:r>
            <a:endParaRPr lang="en-US" dirty="0"/>
          </a:p>
        </p:txBody>
      </p:sp>
      <p:sp>
        <p:nvSpPr>
          <p:cNvPr id="3" name="מציין מיקום תוכן 2"/>
          <p:cNvSpPr>
            <a:spLocks noGrp="1"/>
          </p:cNvSpPr>
          <p:nvPr>
            <p:ph idx="1"/>
          </p:nvPr>
        </p:nvSpPr>
        <p:spPr>
          <a:xfrm>
            <a:off x="1081280" y="2019301"/>
            <a:ext cx="9720073" cy="4029075"/>
          </a:xfrm>
        </p:spPr>
        <p:txBody>
          <a:bodyPr>
            <a:normAutofit lnSpcReduction="10000"/>
          </a:bodyPr>
          <a:lstStyle/>
          <a:p>
            <a:pPr algn="ctr" rtl="1">
              <a:lnSpc>
                <a:spcPct val="115000"/>
              </a:lnSpc>
              <a:spcAft>
                <a:spcPts val="1000"/>
              </a:spcAft>
            </a:pPr>
            <a:r>
              <a:rPr lang="he-IL" sz="3600" b="1" dirty="0">
                <a:latin typeface="Calibri"/>
                <a:ea typeface="Times New Roman"/>
                <a:cs typeface="Guttman Calligraphic"/>
              </a:rPr>
              <a:t>"כאיש אחד בלב אחד"</a:t>
            </a:r>
            <a:endParaRPr lang="en-US" sz="2000" dirty="0">
              <a:latin typeface="Calibri"/>
              <a:ea typeface="Calibri"/>
              <a:cs typeface="Arial"/>
            </a:endParaRPr>
          </a:p>
          <a:p>
            <a:pPr algn="ctr" rtl="1">
              <a:lnSpc>
                <a:spcPct val="150000"/>
              </a:lnSpc>
              <a:spcAft>
                <a:spcPts val="1000"/>
              </a:spcAft>
            </a:pPr>
            <a:r>
              <a:rPr lang="he-IL" sz="2400" dirty="0">
                <a:latin typeface="Calibri"/>
                <a:ea typeface="Times New Roman"/>
                <a:cs typeface="David"/>
              </a:rPr>
              <a:t>ארבעת הידידים אבנר ברוך גדעון ודן עומדים במעגל ומתווכחים בלהט.</a:t>
            </a:r>
            <a:endParaRPr lang="en-US" sz="2000" dirty="0">
              <a:latin typeface="Calibri"/>
              <a:ea typeface="Calibri"/>
              <a:cs typeface="Arial"/>
            </a:endParaRPr>
          </a:p>
          <a:p>
            <a:pPr algn="ctr" rtl="1">
              <a:lnSpc>
                <a:spcPct val="150000"/>
              </a:lnSpc>
              <a:spcAft>
                <a:spcPts val="1000"/>
              </a:spcAft>
            </a:pPr>
            <a:r>
              <a:rPr lang="he-IL" sz="2400" dirty="0">
                <a:latin typeface="Calibri"/>
                <a:ea typeface="Times New Roman"/>
                <a:cs typeface="David"/>
              </a:rPr>
              <a:t>זה שהצביע "אחדות" (לא גדעון ולא דן) עומד בין זה שהצביע "אחד ומיוחד" לבין ברוך. </a:t>
            </a:r>
            <a:endParaRPr lang="en-US" sz="2000" dirty="0">
              <a:latin typeface="Calibri"/>
              <a:ea typeface="Calibri"/>
              <a:cs typeface="Arial"/>
            </a:endParaRPr>
          </a:p>
          <a:p>
            <a:pPr algn="ctr" rtl="1">
              <a:lnSpc>
                <a:spcPct val="150000"/>
              </a:lnSpc>
              <a:spcAft>
                <a:spcPts val="1000"/>
              </a:spcAft>
            </a:pPr>
            <a:r>
              <a:rPr lang="he-IL" sz="2400" dirty="0">
                <a:latin typeface="Calibri"/>
                <a:ea typeface="Times New Roman"/>
                <a:cs typeface="David"/>
              </a:rPr>
              <a:t>נאמן מפלגת "העם המאוחד" עומד בין זה שהצביע "האיחוד </a:t>
            </a:r>
            <a:r>
              <a:rPr lang="he-IL" sz="2400" dirty="0" err="1">
                <a:latin typeface="Calibri"/>
                <a:ea typeface="Times New Roman"/>
                <a:cs typeface="David"/>
              </a:rPr>
              <a:t>היחודי</a:t>
            </a:r>
            <a:r>
              <a:rPr lang="he-IL" sz="2400" dirty="0">
                <a:latin typeface="Calibri"/>
                <a:ea typeface="Times New Roman"/>
                <a:cs typeface="David"/>
              </a:rPr>
              <a:t>" לבין גדעון.</a:t>
            </a:r>
            <a:endParaRPr lang="en-US" sz="2000" dirty="0">
              <a:latin typeface="Calibri"/>
              <a:ea typeface="Calibri"/>
              <a:cs typeface="Arial"/>
            </a:endParaRPr>
          </a:p>
          <a:p>
            <a:pPr algn="ctr" rtl="1">
              <a:lnSpc>
                <a:spcPct val="150000"/>
              </a:lnSpc>
              <a:spcAft>
                <a:spcPts val="1000"/>
              </a:spcAft>
            </a:pPr>
            <a:r>
              <a:rPr lang="he-IL" sz="2400" dirty="0">
                <a:latin typeface="Calibri"/>
                <a:ea typeface="Times New Roman"/>
                <a:cs typeface="David"/>
              </a:rPr>
              <a:t> אז למי הצביע כל אחד מהם? אתה הבנת את זה ברוך ??? </a:t>
            </a:r>
            <a:endParaRPr lang="en-US" sz="2000" dirty="0">
              <a:latin typeface="Calibri"/>
              <a:ea typeface="Calibri"/>
              <a:cs typeface="Arial"/>
            </a:endParaRPr>
          </a:p>
          <a:p>
            <a:pPr algn="ctr"/>
            <a:endParaRPr lang="he-IL" dirty="0"/>
          </a:p>
        </p:txBody>
      </p:sp>
      <p:pic>
        <p:nvPicPr>
          <p:cNvPr id="4098" name="Picture 2" descr="תוצאת תמונה עבור בחירות"/>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903891">
            <a:off x="219323" y="312475"/>
            <a:ext cx="3363828" cy="2522872"/>
          </a:xfrm>
          <a:prstGeom prst="snip2DiagRect">
            <a:avLst>
              <a:gd name="adj1" fmla="val 0"/>
              <a:gd name="adj2" fmla="val 13122"/>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grpSp>
        <p:nvGrpSpPr>
          <p:cNvPr id="6" name="קבוצה 5"/>
          <p:cNvGrpSpPr/>
          <p:nvPr/>
        </p:nvGrpSpPr>
        <p:grpSpPr>
          <a:xfrm>
            <a:off x="8961119" y="346017"/>
            <a:ext cx="1975105" cy="2177728"/>
            <a:chOff x="1999488" y="3502910"/>
            <a:chExt cx="3116581" cy="3238503"/>
          </a:xfrm>
          <a:effectLst>
            <a:outerShdw blurRad="76200" dir="18900000" sy="23000" kx="-1200000" algn="bl" rotWithShape="0">
              <a:prstClr val="black">
                <a:alpha val="20000"/>
              </a:prstClr>
            </a:outerShdw>
          </a:effectLst>
        </p:grpSpPr>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9488" y="3624832"/>
              <a:ext cx="3116581" cy="3116581"/>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pic>
          <p:nvPicPr>
            <p:cNvPr id="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0293"/>
            <a:stretch/>
          </p:blipFill>
          <p:spPr bwMode="auto">
            <a:xfrm>
              <a:off x="1999488" y="3502910"/>
              <a:ext cx="2795778" cy="3116581"/>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extLst>
      <p:ext uri="{BB962C8B-B14F-4D97-AF65-F5344CB8AC3E}">
        <p14:creationId xmlns:p14="http://schemas.microsoft.com/office/powerpoint/2010/main" val="126823962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פתרון חידה מס' 27</a:t>
            </a:r>
            <a:endParaRPr lang="en-US" dirty="0"/>
          </a:p>
        </p:txBody>
      </p:sp>
      <p:pic>
        <p:nvPicPr>
          <p:cNvPr id="4102" name="Picture 6" descr="תוצאת תמונה עבור בחירות"/>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38145" y="1780031"/>
            <a:ext cx="4998719" cy="499871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8327136" y="2063359"/>
            <a:ext cx="3450336" cy="1323439"/>
          </a:xfrm>
          <a:prstGeom prst="rect">
            <a:avLst/>
          </a:prstGeom>
          <a:noFill/>
        </p:spPr>
        <p:txBody>
          <a:bodyPr wrap="square" rtlCol="1">
            <a:spAutoFit/>
          </a:bodyPr>
          <a:lstStyle/>
          <a:p>
            <a:r>
              <a:rPr lang="he-IL" sz="4000" dirty="0">
                <a:ln>
                  <a:solidFill>
                    <a:srgbClr val="00B0F0"/>
                  </a:solidFill>
                </a:ln>
                <a:solidFill>
                  <a:srgbClr val="00B0F0"/>
                </a:solidFill>
                <a:latin typeface="Calibri"/>
                <a:ea typeface="Times New Roman"/>
                <a:cs typeface="BN Amit" pitchFamily="2" charset="-79"/>
              </a:rPr>
              <a:t>אבנר</a:t>
            </a:r>
            <a:r>
              <a:rPr lang="he-IL" sz="4000" dirty="0">
                <a:ln>
                  <a:solidFill>
                    <a:srgbClr val="FF0000"/>
                  </a:solidFill>
                </a:ln>
                <a:solidFill>
                  <a:srgbClr val="FF0066"/>
                </a:solidFill>
                <a:latin typeface="Calibri"/>
                <a:ea typeface="Times New Roman"/>
                <a:cs typeface="BN Amit" pitchFamily="2" charset="-79"/>
              </a:rPr>
              <a:t> </a:t>
            </a:r>
            <a:r>
              <a:rPr lang="he-IL" sz="4000" dirty="0">
                <a:latin typeface="Calibri"/>
                <a:ea typeface="Times New Roman"/>
                <a:cs typeface="BN Amit" pitchFamily="2" charset="-79"/>
              </a:rPr>
              <a:t>הצביע ל- "</a:t>
            </a:r>
            <a:r>
              <a:rPr lang="he-IL" sz="4000" dirty="0">
                <a:ln>
                  <a:solidFill>
                    <a:srgbClr val="00B0F0"/>
                  </a:solidFill>
                </a:ln>
                <a:solidFill>
                  <a:srgbClr val="00B0F0"/>
                </a:solidFill>
                <a:latin typeface="Calibri"/>
                <a:ea typeface="Times New Roman"/>
                <a:cs typeface="BN Amit" pitchFamily="2" charset="-79"/>
              </a:rPr>
              <a:t>אחדות". </a:t>
            </a:r>
            <a:endParaRPr lang="he-IL" sz="4000" dirty="0">
              <a:ln>
                <a:solidFill>
                  <a:srgbClr val="00B0F0"/>
                </a:solidFill>
              </a:ln>
              <a:solidFill>
                <a:srgbClr val="00B0F0"/>
              </a:solidFill>
            </a:endParaRPr>
          </a:p>
        </p:txBody>
      </p:sp>
      <p:sp>
        <p:nvSpPr>
          <p:cNvPr id="10" name="TextBox 9"/>
          <p:cNvSpPr txBox="1"/>
          <p:nvPr/>
        </p:nvSpPr>
        <p:spPr>
          <a:xfrm>
            <a:off x="103632" y="2216342"/>
            <a:ext cx="3755136" cy="1200329"/>
          </a:xfrm>
          <a:prstGeom prst="rect">
            <a:avLst/>
          </a:prstGeom>
          <a:noFill/>
        </p:spPr>
        <p:txBody>
          <a:bodyPr wrap="square" rtlCol="1">
            <a:spAutoFit/>
          </a:bodyPr>
          <a:lstStyle/>
          <a:p>
            <a:r>
              <a:rPr lang="he-IL" sz="3600" dirty="0">
                <a:ln>
                  <a:solidFill>
                    <a:srgbClr val="92D050"/>
                  </a:solidFill>
                </a:ln>
                <a:solidFill>
                  <a:srgbClr val="92D050"/>
                </a:solidFill>
                <a:latin typeface="Calibri"/>
                <a:ea typeface="Times New Roman"/>
                <a:cs typeface="BN Amit" pitchFamily="2" charset="-79"/>
              </a:rPr>
              <a:t>ברוך</a:t>
            </a:r>
            <a:r>
              <a:rPr lang="he-IL" sz="3600" dirty="0">
                <a:latin typeface="Calibri"/>
                <a:ea typeface="Times New Roman"/>
                <a:cs typeface="BN Amit" pitchFamily="2" charset="-79"/>
              </a:rPr>
              <a:t> הצביע ל- "</a:t>
            </a:r>
            <a:r>
              <a:rPr lang="he-IL" sz="3600" dirty="0">
                <a:ln>
                  <a:solidFill>
                    <a:srgbClr val="92D050"/>
                  </a:solidFill>
                </a:ln>
                <a:solidFill>
                  <a:srgbClr val="92D050"/>
                </a:solidFill>
                <a:latin typeface="Calibri"/>
                <a:ea typeface="Times New Roman"/>
                <a:cs typeface="BN Amit" pitchFamily="2" charset="-79"/>
              </a:rPr>
              <a:t>איחוד </a:t>
            </a:r>
            <a:r>
              <a:rPr lang="he-IL" sz="3600" dirty="0" err="1">
                <a:ln>
                  <a:solidFill>
                    <a:srgbClr val="92D050"/>
                  </a:solidFill>
                </a:ln>
                <a:solidFill>
                  <a:srgbClr val="92D050"/>
                </a:solidFill>
                <a:latin typeface="Calibri"/>
                <a:ea typeface="Times New Roman"/>
                <a:cs typeface="BN Amit" pitchFamily="2" charset="-79"/>
              </a:rPr>
              <a:t>יחודי</a:t>
            </a:r>
            <a:r>
              <a:rPr lang="he-IL" sz="3600" dirty="0">
                <a:ln>
                  <a:solidFill>
                    <a:srgbClr val="92D050"/>
                  </a:solidFill>
                </a:ln>
                <a:solidFill>
                  <a:srgbClr val="92D050"/>
                </a:solidFill>
                <a:latin typeface="Calibri"/>
                <a:ea typeface="Times New Roman"/>
                <a:cs typeface="BN Amit" pitchFamily="2" charset="-79"/>
              </a:rPr>
              <a:t>".</a:t>
            </a:r>
            <a:r>
              <a:rPr lang="he-IL" dirty="0">
                <a:ln>
                  <a:solidFill>
                    <a:srgbClr val="92D050"/>
                  </a:solidFill>
                </a:ln>
                <a:solidFill>
                  <a:srgbClr val="92D050"/>
                </a:solidFill>
                <a:latin typeface="Calibri"/>
                <a:ea typeface="Times New Roman"/>
                <a:cs typeface="BN Amit" pitchFamily="2" charset="-79"/>
              </a:rPr>
              <a:t> </a:t>
            </a:r>
            <a:endParaRPr lang="he-IL" dirty="0">
              <a:ln>
                <a:solidFill>
                  <a:srgbClr val="92D050"/>
                </a:solidFill>
              </a:ln>
              <a:solidFill>
                <a:srgbClr val="92D050"/>
              </a:solidFill>
            </a:endParaRPr>
          </a:p>
        </p:txBody>
      </p:sp>
      <p:sp>
        <p:nvSpPr>
          <p:cNvPr id="11" name="TextBox 10"/>
          <p:cNvSpPr txBox="1"/>
          <p:nvPr/>
        </p:nvSpPr>
        <p:spPr>
          <a:xfrm>
            <a:off x="8436864" y="3945818"/>
            <a:ext cx="3157728" cy="1938992"/>
          </a:xfrm>
          <a:prstGeom prst="rect">
            <a:avLst/>
          </a:prstGeom>
          <a:noFill/>
        </p:spPr>
        <p:txBody>
          <a:bodyPr wrap="square" rtlCol="1">
            <a:spAutoFit/>
          </a:bodyPr>
          <a:lstStyle/>
          <a:p>
            <a:r>
              <a:rPr lang="he-IL" sz="4000" dirty="0">
                <a:ln>
                  <a:solidFill>
                    <a:srgbClr val="C00000"/>
                  </a:solidFill>
                </a:ln>
                <a:solidFill>
                  <a:srgbClr val="C00000"/>
                </a:solidFill>
                <a:latin typeface="Calibri"/>
                <a:ea typeface="Times New Roman"/>
                <a:cs typeface="BN Amit" pitchFamily="2" charset="-79"/>
              </a:rPr>
              <a:t>גדעון</a:t>
            </a:r>
            <a:r>
              <a:rPr lang="he-IL" sz="4000" dirty="0">
                <a:latin typeface="Calibri"/>
                <a:ea typeface="Times New Roman"/>
                <a:cs typeface="BN Amit" pitchFamily="2" charset="-79"/>
              </a:rPr>
              <a:t> הצביע ל- "</a:t>
            </a:r>
            <a:r>
              <a:rPr lang="he-IL" sz="4000" dirty="0">
                <a:ln>
                  <a:solidFill>
                    <a:srgbClr val="C00000"/>
                  </a:solidFill>
                </a:ln>
                <a:solidFill>
                  <a:srgbClr val="C00000"/>
                </a:solidFill>
                <a:latin typeface="Calibri"/>
                <a:ea typeface="Times New Roman"/>
                <a:cs typeface="BN Amit" pitchFamily="2" charset="-79"/>
              </a:rPr>
              <a:t>אחד ומיוחד", </a:t>
            </a:r>
            <a:endParaRPr lang="he-IL" sz="4000" dirty="0">
              <a:ln>
                <a:solidFill>
                  <a:srgbClr val="C00000"/>
                </a:solidFill>
              </a:ln>
              <a:solidFill>
                <a:srgbClr val="C00000"/>
              </a:solidFill>
            </a:endParaRPr>
          </a:p>
        </p:txBody>
      </p:sp>
      <p:sp>
        <p:nvSpPr>
          <p:cNvPr id="12" name="TextBox 11"/>
          <p:cNvSpPr txBox="1"/>
          <p:nvPr/>
        </p:nvSpPr>
        <p:spPr>
          <a:xfrm>
            <a:off x="505968" y="4140890"/>
            <a:ext cx="2755392" cy="2215991"/>
          </a:xfrm>
          <a:prstGeom prst="rect">
            <a:avLst/>
          </a:prstGeom>
          <a:noFill/>
        </p:spPr>
        <p:txBody>
          <a:bodyPr wrap="square" rtlCol="1">
            <a:spAutoFit/>
          </a:bodyPr>
          <a:lstStyle/>
          <a:p>
            <a:pPr algn="r" rtl="1">
              <a:lnSpc>
                <a:spcPct val="115000"/>
              </a:lnSpc>
              <a:spcAft>
                <a:spcPts val="1000"/>
              </a:spcAft>
            </a:pPr>
            <a:r>
              <a:rPr lang="he-IL" sz="4000" dirty="0">
                <a:ln>
                  <a:solidFill>
                    <a:srgbClr val="FFC000"/>
                  </a:solidFill>
                </a:ln>
                <a:solidFill>
                  <a:srgbClr val="FFC000"/>
                </a:solidFill>
                <a:latin typeface="Calibri"/>
                <a:ea typeface="Times New Roman"/>
                <a:cs typeface="BN Amit" pitchFamily="2" charset="-79"/>
              </a:rPr>
              <a:t>דן</a:t>
            </a:r>
            <a:r>
              <a:rPr lang="he-IL" sz="4000" dirty="0">
                <a:latin typeface="Calibri"/>
                <a:ea typeface="Times New Roman"/>
                <a:cs typeface="BN Amit" pitchFamily="2" charset="-79"/>
              </a:rPr>
              <a:t> הצביע </a:t>
            </a:r>
            <a:r>
              <a:rPr lang="he-IL" sz="4000" dirty="0">
                <a:ln>
                  <a:solidFill>
                    <a:srgbClr val="FFC000"/>
                  </a:solidFill>
                </a:ln>
                <a:solidFill>
                  <a:srgbClr val="FFC000"/>
                </a:solidFill>
                <a:latin typeface="Calibri"/>
                <a:ea typeface="Times New Roman"/>
                <a:cs typeface="BN Amit" pitchFamily="2" charset="-79"/>
              </a:rPr>
              <a:t>ל"העם המאוחד".</a:t>
            </a:r>
            <a:endParaRPr lang="en-US" sz="4000" dirty="0">
              <a:ln>
                <a:solidFill>
                  <a:srgbClr val="FFC000"/>
                </a:solidFill>
              </a:ln>
              <a:solidFill>
                <a:srgbClr val="FFC000"/>
              </a:solidFill>
              <a:latin typeface="Calibri"/>
              <a:ea typeface="Calibri"/>
              <a:cs typeface="BN Amit" pitchFamily="2" charset="-79"/>
            </a:endParaRPr>
          </a:p>
        </p:txBody>
      </p:sp>
    </p:spTree>
    <p:extLst>
      <p:ext uri="{BB962C8B-B14F-4D97-AF65-F5344CB8AC3E}">
        <p14:creationId xmlns:p14="http://schemas.microsoft.com/office/powerpoint/2010/main" val="112338688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pPr algn="ctr"/>
            <a:r>
              <a:rPr lang="he-IL" sz="6600" dirty="0" smtClean="0"/>
              <a:t>חידה מס' 28</a:t>
            </a:r>
            <a:endParaRPr lang="en-US" sz="6600" dirty="0"/>
          </a:p>
        </p:txBody>
      </p:sp>
      <p:sp>
        <p:nvSpPr>
          <p:cNvPr id="3" name="מציין מיקום תוכן 2"/>
          <p:cNvSpPr>
            <a:spLocks noGrp="1"/>
          </p:cNvSpPr>
          <p:nvPr>
            <p:ph idx="1"/>
          </p:nvPr>
        </p:nvSpPr>
        <p:spPr/>
        <p:txBody>
          <a:bodyPr>
            <a:normAutofit fontScale="85000" lnSpcReduction="10000"/>
          </a:bodyPr>
          <a:lstStyle/>
          <a:p>
            <a:pPr algn="r" rtl="1">
              <a:lnSpc>
                <a:spcPct val="150000"/>
              </a:lnSpc>
              <a:spcAft>
                <a:spcPts val="1000"/>
              </a:spcAft>
            </a:pPr>
            <a:r>
              <a:rPr lang="he-IL" sz="3200" dirty="0">
                <a:latin typeface="Calibri"/>
                <a:ea typeface="Times New Roman"/>
                <a:cs typeface="David"/>
              </a:rPr>
              <a:t>במשתה המלך מסביב לשולחן עגול ישבו 18 מוזמנים. חלקם שרי המלך, האומרים תמיד אמת, וחלקם אחשדרפני המלך שתמיד משקרים.</a:t>
            </a:r>
            <a:endParaRPr lang="en-US" sz="1400" dirty="0">
              <a:latin typeface="Calibri"/>
              <a:ea typeface="Calibri"/>
              <a:cs typeface="Arial"/>
            </a:endParaRPr>
          </a:p>
          <a:p>
            <a:pPr algn="r" rtl="1">
              <a:lnSpc>
                <a:spcPct val="150000"/>
              </a:lnSpc>
              <a:spcAft>
                <a:spcPts val="1000"/>
              </a:spcAft>
            </a:pPr>
            <a:r>
              <a:rPr lang="he-IL" sz="3200" dirty="0">
                <a:latin typeface="Calibri"/>
                <a:ea typeface="Times New Roman"/>
                <a:cs typeface="David"/>
              </a:rPr>
              <a:t>כל אחד מהיושבים סביב השולחן טוען שהוא יושב בין שר לבין אחשדרפן.</a:t>
            </a:r>
            <a:endParaRPr lang="en-US" sz="1400" dirty="0">
              <a:latin typeface="Calibri"/>
              <a:ea typeface="Calibri"/>
              <a:cs typeface="Arial"/>
            </a:endParaRPr>
          </a:p>
          <a:p>
            <a:pPr algn="r" rtl="1">
              <a:lnSpc>
                <a:spcPct val="150000"/>
              </a:lnSpc>
              <a:spcAft>
                <a:spcPts val="1000"/>
              </a:spcAft>
            </a:pPr>
            <a:r>
              <a:rPr lang="he-IL" sz="3200" dirty="0">
                <a:latin typeface="Calibri"/>
                <a:ea typeface="Times New Roman"/>
                <a:cs typeface="David"/>
              </a:rPr>
              <a:t>כמה שרים וכמה אחשדרפנים סביב השולחן?</a:t>
            </a:r>
            <a:endParaRPr lang="en-US" sz="1400" dirty="0">
              <a:latin typeface="Calibri"/>
              <a:ea typeface="Calibri"/>
              <a:cs typeface="Arial"/>
            </a:endParaRPr>
          </a:p>
          <a:p>
            <a:pPr algn="ctr"/>
            <a:endParaRPr lang="he-IL" dirty="0"/>
          </a:p>
        </p:txBody>
      </p:sp>
    </p:spTree>
    <p:extLst>
      <p:ext uri="{BB962C8B-B14F-4D97-AF65-F5344CB8AC3E}">
        <p14:creationId xmlns:p14="http://schemas.microsoft.com/office/powerpoint/2010/main" val="46421871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קבוצה 34"/>
          <p:cNvGrpSpPr/>
          <p:nvPr/>
        </p:nvGrpSpPr>
        <p:grpSpPr>
          <a:xfrm>
            <a:off x="245340" y="228600"/>
            <a:ext cx="8934124" cy="6383027"/>
            <a:chOff x="1275530" y="43934"/>
            <a:chExt cx="8934124" cy="6383027"/>
          </a:xfrm>
        </p:grpSpPr>
        <p:sp>
          <p:nvSpPr>
            <p:cNvPr id="6" name="תיבת טקסט 11"/>
            <p:cNvSpPr txBox="1"/>
            <p:nvPr/>
          </p:nvSpPr>
          <p:spPr>
            <a:xfrm>
              <a:off x="3646670" y="43934"/>
              <a:ext cx="4082627" cy="594995"/>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algn="ctr" rtl="1">
                <a:lnSpc>
                  <a:spcPct val="115000"/>
                </a:lnSpc>
                <a:spcAft>
                  <a:spcPts val="1000"/>
                </a:spcAft>
              </a:pPr>
              <a:r>
                <a:rPr lang="he-IL" sz="2400" dirty="0">
                  <a:solidFill>
                    <a:prstClr val="black"/>
                  </a:solidFill>
                  <a:ea typeface="Times New Roman"/>
                  <a:cs typeface="Arial"/>
                </a:rPr>
                <a:t>האחשדרפן דובר שקר</a:t>
              </a:r>
              <a:endParaRPr lang="en-US" sz="1100" dirty="0">
                <a:solidFill>
                  <a:prstClr val="black"/>
                </a:solidFill>
                <a:ea typeface="Times New Roman"/>
                <a:cs typeface="Arial"/>
              </a:endParaRPr>
            </a:p>
          </p:txBody>
        </p:sp>
        <p:sp>
          <p:nvSpPr>
            <p:cNvPr id="7" name="תיבת טקסט 12"/>
            <p:cNvSpPr txBox="1"/>
            <p:nvPr/>
          </p:nvSpPr>
          <p:spPr>
            <a:xfrm>
              <a:off x="3845216" y="1443796"/>
              <a:ext cx="3685540" cy="374224"/>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algn="ctr" rtl="1">
                <a:lnSpc>
                  <a:spcPct val="115000"/>
                </a:lnSpc>
                <a:spcAft>
                  <a:spcPts val="1000"/>
                </a:spcAft>
              </a:pPr>
              <a:r>
                <a:rPr lang="he-IL" sz="1600" dirty="0">
                  <a:solidFill>
                    <a:prstClr val="black"/>
                  </a:solidFill>
                  <a:ea typeface="Times New Roman"/>
                  <a:cs typeface="Arial"/>
                </a:rPr>
                <a:t>האחשדרפן לא יושב בין שר ואחשדרפן</a:t>
              </a:r>
              <a:endParaRPr lang="en-US" sz="1600" dirty="0">
                <a:solidFill>
                  <a:prstClr val="black"/>
                </a:solidFill>
                <a:ea typeface="Times New Roman"/>
                <a:cs typeface="Arial"/>
              </a:endParaRPr>
            </a:p>
          </p:txBody>
        </p:sp>
        <p:sp>
          <p:nvSpPr>
            <p:cNvPr id="8" name="תיבת טקסט 17"/>
            <p:cNvSpPr txBox="1"/>
            <p:nvPr/>
          </p:nvSpPr>
          <p:spPr>
            <a:xfrm>
              <a:off x="6524114" y="2740336"/>
              <a:ext cx="3685540" cy="914400"/>
            </a:xfrm>
            <a:prstGeom prst="rect">
              <a:avLst/>
            </a:prstGeom>
            <a:solidFill>
              <a:sysClr val="window" lastClr="FFFFFF"/>
            </a:solidFill>
            <a:ln w="6350">
              <a:solidFill>
                <a:prstClr val="black"/>
              </a:solidFill>
            </a:ln>
            <a:effectLst/>
          </p:spPr>
          <p:txBody>
            <a:bodyPr rot="0" spcFirstLastPara="0" vert="horz" wrap="square" lIns="91440" tIns="45720" rIns="91440" bIns="45720" numCol="1" spcCol="0" rtlCol="1" fromWordArt="0" anchor="t" anchorCtr="0" forceAA="0" compatLnSpc="1">
              <a:prstTxWarp prst="textNoShape">
                <a:avLst/>
              </a:prstTxWarp>
              <a:noAutofit/>
            </a:bodyPr>
            <a:lstStyle/>
            <a:p>
              <a:pPr algn="ctr" rtl="1">
                <a:lnSpc>
                  <a:spcPct val="115000"/>
                </a:lnSpc>
                <a:spcAft>
                  <a:spcPts val="1000"/>
                </a:spcAft>
              </a:pPr>
              <a:r>
                <a:rPr lang="he-IL" sz="2000" dirty="0">
                  <a:solidFill>
                    <a:prstClr val="black"/>
                  </a:solidFill>
                  <a:latin typeface="Calibri"/>
                  <a:ea typeface="Times New Roman"/>
                  <a:cs typeface="Arial"/>
                </a:rPr>
                <a:t>האחשדרפן יושב בין </a:t>
              </a:r>
              <a:r>
                <a:rPr lang="he-IL" sz="2000" dirty="0" smtClean="0">
                  <a:solidFill>
                    <a:prstClr val="black"/>
                  </a:solidFill>
                  <a:latin typeface="Calibri"/>
                  <a:ea typeface="Times New Roman"/>
                  <a:cs typeface="Arial"/>
                </a:rPr>
                <a:t>שני </a:t>
              </a:r>
              <a:r>
                <a:rPr lang="he-IL" sz="2000" dirty="0">
                  <a:solidFill>
                    <a:prstClr val="black"/>
                  </a:solidFill>
                  <a:latin typeface="Calibri"/>
                  <a:ea typeface="Times New Roman"/>
                  <a:cs typeface="Arial"/>
                </a:rPr>
                <a:t>אחשדרפנים</a:t>
              </a:r>
              <a:endParaRPr lang="en-US" sz="2000" dirty="0">
                <a:solidFill>
                  <a:prstClr val="black"/>
                </a:solidFill>
                <a:latin typeface="Calibri"/>
                <a:ea typeface="Times New Roman"/>
                <a:cs typeface="Arial"/>
              </a:endParaRPr>
            </a:p>
          </p:txBody>
        </p:sp>
        <p:sp>
          <p:nvSpPr>
            <p:cNvPr id="9" name="תיבת טקסט 18"/>
            <p:cNvSpPr txBox="1"/>
            <p:nvPr/>
          </p:nvSpPr>
          <p:spPr>
            <a:xfrm>
              <a:off x="1325396" y="2781816"/>
              <a:ext cx="3685540" cy="457200"/>
            </a:xfrm>
            <a:prstGeom prst="rect">
              <a:avLst/>
            </a:prstGeom>
            <a:solidFill>
              <a:sysClr val="window" lastClr="FFFFFF"/>
            </a:solidFill>
            <a:ln w="6350">
              <a:solidFill>
                <a:prstClr val="black"/>
              </a:solidFill>
            </a:ln>
            <a:effectLst/>
          </p:spPr>
          <p:txBody>
            <a:bodyPr rot="0" spcFirstLastPara="0" vert="horz" wrap="square" lIns="91440" tIns="45720" rIns="91440" bIns="45720" numCol="1" spcCol="0" rtlCol="1" fromWordArt="0" anchor="t" anchorCtr="0" forceAA="0" compatLnSpc="1">
              <a:prstTxWarp prst="textNoShape">
                <a:avLst/>
              </a:prstTxWarp>
              <a:noAutofit/>
            </a:bodyPr>
            <a:lstStyle/>
            <a:p>
              <a:pPr algn="ctr" rtl="1">
                <a:lnSpc>
                  <a:spcPct val="115000"/>
                </a:lnSpc>
                <a:spcAft>
                  <a:spcPts val="1000"/>
                </a:spcAft>
              </a:pPr>
              <a:r>
                <a:rPr lang="he-IL" sz="1600" dirty="0">
                  <a:solidFill>
                    <a:prstClr val="black"/>
                  </a:solidFill>
                  <a:latin typeface="Calibri"/>
                  <a:ea typeface="Times New Roman"/>
                  <a:cs typeface="Arial"/>
                </a:rPr>
                <a:t>האחשדרפן יושב בין </a:t>
              </a:r>
              <a:r>
                <a:rPr lang="he-IL" sz="1600" dirty="0" smtClean="0">
                  <a:solidFill>
                    <a:prstClr val="black"/>
                  </a:solidFill>
                  <a:latin typeface="Calibri"/>
                  <a:ea typeface="Times New Roman"/>
                  <a:cs typeface="Arial"/>
                </a:rPr>
                <a:t>שני </a:t>
              </a:r>
              <a:r>
                <a:rPr lang="he-IL" sz="1600" dirty="0">
                  <a:solidFill>
                    <a:prstClr val="black"/>
                  </a:solidFill>
                  <a:latin typeface="Calibri"/>
                  <a:ea typeface="Times New Roman"/>
                  <a:cs typeface="Arial"/>
                </a:rPr>
                <a:t>שרים</a:t>
              </a:r>
              <a:endParaRPr lang="en-US" sz="1600" dirty="0">
                <a:solidFill>
                  <a:prstClr val="black"/>
                </a:solidFill>
                <a:latin typeface="Calibri"/>
                <a:ea typeface="Times New Roman"/>
                <a:cs typeface="Arial"/>
              </a:endParaRPr>
            </a:p>
          </p:txBody>
        </p:sp>
        <p:sp>
          <p:nvSpPr>
            <p:cNvPr id="10" name="תיבת טקסט 19"/>
            <p:cNvSpPr txBox="1"/>
            <p:nvPr/>
          </p:nvSpPr>
          <p:spPr>
            <a:xfrm>
              <a:off x="6477089" y="4827628"/>
              <a:ext cx="3685540" cy="478807"/>
            </a:xfrm>
            <a:prstGeom prst="rect">
              <a:avLst/>
            </a:prstGeom>
            <a:solidFill>
              <a:sysClr val="window" lastClr="FFFFFF"/>
            </a:solidFill>
            <a:ln w="6350">
              <a:solidFill>
                <a:prstClr val="black"/>
              </a:solidFill>
            </a:ln>
            <a:effectLst/>
          </p:spPr>
          <p:txBody>
            <a:bodyPr rot="0" spcFirstLastPara="0" vert="horz" wrap="square" lIns="91440" tIns="45720" rIns="91440" bIns="45720" numCol="1" spcCol="0" rtlCol="1" fromWordArt="0" anchor="t" anchorCtr="0" forceAA="0" compatLnSpc="1">
              <a:prstTxWarp prst="textNoShape">
                <a:avLst/>
              </a:prstTxWarp>
              <a:noAutofit/>
            </a:bodyPr>
            <a:lstStyle/>
            <a:p>
              <a:pPr algn="ctr" rtl="1">
                <a:lnSpc>
                  <a:spcPct val="115000"/>
                </a:lnSpc>
                <a:spcAft>
                  <a:spcPts val="1000"/>
                </a:spcAft>
              </a:pPr>
              <a:r>
                <a:rPr lang="he-IL" sz="1600" dirty="0">
                  <a:solidFill>
                    <a:prstClr val="black"/>
                  </a:solidFill>
                  <a:latin typeface="Calibri"/>
                  <a:ea typeface="Times New Roman"/>
                  <a:cs typeface="Arial"/>
                </a:rPr>
                <a:t>כל היושבים הם אחשדרפנים</a:t>
              </a:r>
              <a:endParaRPr lang="en-US" sz="1600" dirty="0">
                <a:solidFill>
                  <a:prstClr val="black"/>
                </a:solidFill>
                <a:latin typeface="Calibri"/>
                <a:ea typeface="Times New Roman"/>
                <a:cs typeface="Arial"/>
              </a:endParaRPr>
            </a:p>
          </p:txBody>
        </p:sp>
        <p:sp>
          <p:nvSpPr>
            <p:cNvPr id="12" name="תיבת טקסט 23"/>
            <p:cNvSpPr txBox="1"/>
            <p:nvPr/>
          </p:nvSpPr>
          <p:spPr>
            <a:xfrm>
              <a:off x="1275530" y="4391828"/>
              <a:ext cx="4673681" cy="1690093"/>
            </a:xfrm>
            <a:prstGeom prst="rect">
              <a:avLst/>
            </a:prstGeom>
            <a:solidFill>
              <a:sysClr val="window" lastClr="FFFFFF"/>
            </a:solidFill>
            <a:ln w="6350">
              <a:solidFill>
                <a:prstClr val="black"/>
              </a:solidFill>
            </a:ln>
            <a:effectLst/>
          </p:spPr>
          <p:txBody>
            <a:bodyPr rot="0" spcFirstLastPara="0" vert="horz" wrap="square" lIns="91440" tIns="45720" rIns="91440" bIns="45720" numCol="1" spcCol="0" rtlCol="1" fromWordArt="0" anchor="t" anchorCtr="0" forceAA="0" compatLnSpc="1">
              <a:prstTxWarp prst="textNoShape">
                <a:avLst/>
              </a:prstTxWarp>
              <a:noAutofit/>
            </a:bodyPr>
            <a:lstStyle/>
            <a:p>
              <a:pPr algn="r" rtl="1">
                <a:lnSpc>
                  <a:spcPct val="115000"/>
                </a:lnSpc>
                <a:spcAft>
                  <a:spcPts val="1000"/>
                </a:spcAft>
              </a:pPr>
              <a:r>
                <a:rPr lang="he-IL" sz="1600" dirty="0">
                  <a:solidFill>
                    <a:prstClr val="black"/>
                  </a:solidFill>
                  <a:latin typeface="Calibri"/>
                  <a:ea typeface="Times New Roman"/>
                  <a:cs typeface="Arial"/>
                </a:rPr>
                <a:t>נקבל שליד כל שר יהיו אחשדרפן אחד ושר אחד.</a:t>
              </a:r>
            </a:p>
            <a:p>
              <a:pPr algn="r" rtl="1">
                <a:lnSpc>
                  <a:spcPct val="115000"/>
                </a:lnSpc>
                <a:spcAft>
                  <a:spcPts val="1000"/>
                </a:spcAft>
              </a:pPr>
              <a:r>
                <a:rPr lang="he-IL" sz="1600" dirty="0">
                  <a:solidFill>
                    <a:prstClr val="black"/>
                  </a:solidFill>
                  <a:latin typeface="Calibri"/>
                  <a:ea typeface="Times New Roman"/>
                  <a:cs typeface="Arial"/>
                </a:rPr>
                <a:t> ואילו ליד כל אחשדרפן יהיו שתי שרים משני צדדים.</a:t>
              </a:r>
              <a:endParaRPr lang="en-US" sz="1200" dirty="0">
                <a:solidFill>
                  <a:prstClr val="black"/>
                </a:solidFill>
                <a:latin typeface="Calibri"/>
                <a:ea typeface="Times New Roman"/>
                <a:cs typeface="Arial"/>
              </a:endParaRPr>
            </a:p>
            <a:p>
              <a:pPr algn="r" rtl="1">
                <a:lnSpc>
                  <a:spcPct val="115000"/>
                </a:lnSpc>
                <a:spcAft>
                  <a:spcPts val="1000"/>
                </a:spcAft>
              </a:pPr>
              <a:endParaRPr lang="en-US" sz="1100" dirty="0">
                <a:solidFill>
                  <a:prstClr val="black"/>
                </a:solidFill>
                <a:latin typeface="Calibri"/>
                <a:ea typeface="Times New Roman"/>
                <a:cs typeface="Arial"/>
              </a:endParaRPr>
            </a:p>
          </p:txBody>
        </p:sp>
        <p:sp>
          <p:nvSpPr>
            <p:cNvPr id="13" name="חץ שמאלה 12"/>
            <p:cNvSpPr/>
            <p:nvPr/>
          </p:nvSpPr>
          <p:spPr>
            <a:xfrm rot="16200000">
              <a:off x="5428238" y="712472"/>
              <a:ext cx="544195" cy="646007"/>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algn="r" rtl="1"/>
              <a:endParaRPr lang="he-IL">
                <a:solidFill>
                  <a:prstClr val="white"/>
                </a:solidFill>
              </a:endParaRPr>
            </a:p>
          </p:txBody>
        </p:sp>
        <p:sp>
          <p:nvSpPr>
            <p:cNvPr id="15" name="חץ שמאלה 14"/>
            <p:cNvSpPr/>
            <p:nvPr/>
          </p:nvSpPr>
          <p:spPr>
            <a:xfrm rot="13000489">
              <a:off x="6685566" y="2115942"/>
              <a:ext cx="944033" cy="484505"/>
            </a:xfrm>
            <a:prstGeom prst="leftArrow">
              <a:avLst/>
            </a:prstGeom>
            <a:solidFill>
              <a:srgbClr val="FF0000"/>
            </a:solid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algn="r" rtl="1"/>
              <a:endParaRPr lang="he-IL">
                <a:solidFill>
                  <a:prstClr val="black"/>
                </a:solidFill>
              </a:endParaRPr>
            </a:p>
          </p:txBody>
        </p:sp>
        <p:sp>
          <p:nvSpPr>
            <p:cNvPr id="16" name="חץ שמאלה 15"/>
            <p:cNvSpPr/>
            <p:nvPr/>
          </p:nvSpPr>
          <p:spPr>
            <a:xfrm rot="16200000">
              <a:off x="8139090" y="3891278"/>
              <a:ext cx="780415" cy="646007"/>
            </a:xfrm>
            <a:prstGeom prst="leftArrow">
              <a:avLst/>
            </a:prstGeom>
            <a:solidFill>
              <a:srgbClr val="FF0000"/>
            </a:solidFill>
            <a:ln w="25400" cap="flat" cmpd="sng" algn="ctr">
              <a:solidFill>
                <a:schemeClr val="accent1"/>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algn="r" rtl="1"/>
              <a:endParaRPr lang="he-IL">
                <a:solidFill>
                  <a:prstClr val="black"/>
                </a:solidFill>
              </a:endParaRPr>
            </a:p>
          </p:txBody>
        </p:sp>
        <p:sp>
          <p:nvSpPr>
            <p:cNvPr id="17" name="חץ שמאלה 16"/>
            <p:cNvSpPr/>
            <p:nvPr/>
          </p:nvSpPr>
          <p:spPr>
            <a:xfrm rot="19046400">
              <a:off x="4090880" y="2061741"/>
              <a:ext cx="943187" cy="484505"/>
            </a:xfrm>
            <a:prstGeom prst="leftArrow">
              <a:avLst/>
            </a:prstGeom>
            <a:solidFill>
              <a:srgbClr val="FF0000"/>
            </a:solidFill>
            <a:ln w="25400" cap="flat" cmpd="sng" algn="ctr">
              <a:solidFill>
                <a:schemeClr val="accent1"/>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algn="r" rtl="1"/>
              <a:endParaRPr lang="he-IL">
                <a:solidFill>
                  <a:prstClr val="black"/>
                </a:solidFill>
              </a:endParaRPr>
            </a:p>
          </p:txBody>
        </p:sp>
        <p:sp>
          <p:nvSpPr>
            <p:cNvPr id="18" name="חץ שמאלה 17"/>
            <p:cNvSpPr/>
            <p:nvPr/>
          </p:nvSpPr>
          <p:spPr>
            <a:xfrm rot="16200000">
              <a:off x="2973105" y="3501071"/>
              <a:ext cx="668655" cy="646007"/>
            </a:xfrm>
            <a:prstGeom prst="leftArrow">
              <a:avLst/>
            </a:prstGeom>
            <a:solidFill>
              <a:srgbClr val="FF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algn="r" rtl="1"/>
              <a:endParaRPr lang="he-IL">
                <a:solidFill>
                  <a:prstClr val="white"/>
                </a:solidFill>
              </a:endParaRPr>
            </a:p>
          </p:txBody>
        </p:sp>
        <p:sp>
          <p:nvSpPr>
            <p:cNvPr id="20" name="חץ למעלה 19"/>
            <p:cNvSpPr/>
            <p:nvPr/>
          </p:nvSpPr>
          <p:spPr>
            <a:xfrm rot="10800000">
              <a:off x="8168301" y="5416751"/>
              <a:ext cx="646007" cy="509905"/>
            </a:xfrm>
            <a:prstGeom prst="upArrow">
              <a:avLst/>
            </a:prstGeom>
            <a:solidFill>
              <a:srgbClr val="FF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algn="r" rtl="1"/>
              <a:endParaRPr lang="he-IL">
                <a:solidFill>
                  <a:prstClr val="white"/>
                </a:solidFill>
              </a:endParaRPr>
            </a:p>
          </p:txBody>
        </p:sp>
        <p:sp>
          <p:nvSpPr>
            <p:cNvPr id="21" name="תיבת טקסט 40"/>
            <p:cNvSpPr txBox="1"/>
            <p:nvPr/>
          </p:nvSpPr>
          <p:spPr>
            <a:xfrm>
              <a:off x="7478267" y="6081921"/>
              <a:ext cx="2026073" cy="345040"/>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algn="ctr" rtl="1">
                <a:lnSpc>
                  <a:spcPct val="115000"/>
                </a:lnSpc>
                <a:spcAft>
                  <a:spcPts val="1000"/>
                </a:spcAft>
              </a:pPr>
              <a:r>
                <a:rPr lang="he-IL" sz="1600" dirty="0">
                  <a:solidFill>
                    <a:prstClr val="black"/>
                  </a:solidFill>
                  <a:ea typeface="Times New Roman"/>
                  <a:cs typeface="Arial"/>
                </a:rPr>
                <a:t>לא יתכן</a:t>
              </a:r>
              <a:endParaRPr lang="en-US" sz="1600" dirty="0">
                <a:solidFill>
                  <a:prstClr val="black"/>
                </a:solidFill>
                <a:ea typeface="Times New Roman"/>
                <a:cs typeface="Arial"/>
              </a:endParaRPr>
            </a:p>
          </p:txBody>
        </p:sp>
        <p:sp>
          <p:nvSpPr>
            <p:cNvPr id="26" name="תיבת טקסט 51"/>
            <p:cNvSpPr txBox="1"/>
            <p:nvPr/>
          </p:nvSpPr>
          <p:spPr>
            <a:xfrm>
              <a:off x="4983400" y="5500782"/>
              <a:ext cx="495300" cy="361315"/>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algn="ctr" rtl="1">
                <a:lnSpc>
                  <a:spcPct val="115000"/>
                </a:lnSpc>
                <a:spcAft>
                  <a:spcPts val="1000"/>
                </a:spcAft>
              </a:pPr>
              <a:r>
                <a:rPr lang="he-IL" sz="2200" dirty="0">
                  <a:solidFill>
                    <a:prstClr val="black"/>
                  </a:solidFill>
                  <a:ea typeface="Times New Roman"/>
                  <a:cs typeface="Arial"/>
                </a:rPr>
                <a:t>ש</a:t>
              </a:r>
              <a:endParaRPr lang="en-US" sz="1100" dirty="0">
                <a:solidFill>
                  <a:prstClr val="black"/>
                </a:solidFill>
                <a:ea typeface="Times New Roman"/>
                <a:cs typeface="Arial"/>
              </a:endParaRPr>
            </a:p>
          </p:txBody>
        </p:sp>
        <p:sp>
          <p:nvSpPr>
            <p:cNvPr id="27" name="תיבת טקסט 52"/>
            <p:cNvSpPr txBox="1"/>
            <p:nvPr/>
          </p:nvSpPr>
          <p:spPr>
            <a:xfrm>
              <a:off x="3873992" y="5523821"/>
              <a:ext cx="495300" cy="361315"/>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algn="ctr" rtl="1">
                <a:lnSpc>
                  <a:spcPct val="115000"/>
                </a:lnSpc>
                <a:spcAft>
                  <a:spcPts val="1000"/>
                </a:spcAft>
              </a:pPr>
              <a:r>
                <a:rPr lang="he-IL" sz="2200" b="1" dirty="0">
                  <a:solidFill>
                    <a:prstClr val="black"/>
                  </a:solidFill>
                  <a:ea typeface="Times New Roman"/>
                  <a:cs typeface="Arial"/>
                </a:rPr>
                <a:t>א</a:t>
              </a:r>
              <a:endParaRPr lang="en-US" sz="1100" b="1" dirty="0">
                <a:solidFill>
                  <a:prstClr val="black"/>
                </a:solidFill>
                <a:ea typeface="Times New Roman"/>
                <a:cs typeface="Arial"/>
              </a:endParaRPr>
            </a:p>
          </p:txBody>
        </p:sp>
        <p:sp>
          <p:nvSpPr>
            <p:cNvPr id="28" name="תיבת טקסט 53"/>
            <p:cNvSpPr txBox="1"/>
            <p:nvPr/>
          </p:nvSpPr>
          <p:spPr>
            <a:xfrm>
              <a:off x="2811285" y="5537358"/>
              <a:ext cx="496147" cy="361315"/>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algn="ctr" rtl="1">
                <a:lnSpc>
                  <a:spcPct val="115000"/>
                </a:lnSpc>
                <a:spcAft>
                  <a:spcPts val="1000"/>
                </a:spcAft>
              </a:pPr>
              <a:r>
                <a:rPr lang="he-IL" sz="2200" b="1" dirty="0">
                  <a:solidFill>
                    <a:prstClr val="black"/>
                  </a:solidFill>
                  <a:ea typeface="Times New Roman"/>
                  <a:cs typeface="Arial"/>
                </a:rPr>
                <a:t>ש</a:t>
              </a:r>
              <a:endParaRPr lang="en-US" sz="1100" dirty="0">
                <a:solidFill>
                  <a:prstClr val="black"/>
                </a:solidFill>
                <a:ea typeface="Times New Roman"/>
                <a:cs typeface="Arial"/>
              </a:endParaRPr>
            </a:p>
          </p:txBody>
        </p:sp>
        <p:sp>
          <p:nvSpPr>
            <p:cNvPr id="29" name="תיבת טקסט 54"/>
            <p:cNvSpPr txBox="1"/>
            <p:nvPr/>
          </p:nvSpPr>
          <p:spPr>
            <a:xfrm>
              <a:off x="1643386" y="5537357"/>
              <a:ext cx="495300" cy="361315"/>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algn="ctr" rtl="1">
                <a:lnSpc>
                  <a:spcPct val="115000"/>
                </a:lnSpc>
                <a:spcAft>
                  <a:spcPts val="1000"/>
                </a:spcAft>
              </a:pPr>
              <a:r>
                <a:rPr lang="he-IL" sz="2200" dirty="0">
                  <a:solidFill>
                    <a:prstClr val="black"/>
                  </a:solidFill>
                  <a:ea typeface="Times New Roman"/>
                  <a:cs typeface="Arial"/>
                </a:rPr>
                <a:t>ש</a:t>
              </a:r>
              <a:endParaRPr lang="en-US" sz="1100" dirty="0">
                <a:solidFill>
                  <a:prstClr val="black"/>
                </a:solidFill>
                <a:ea typeface="Times New Roman"/>
                <a:cs typeface="Arial"/>
              </a:endParaRPr>
            </a:p>
          </p:txBody>
        </p:sp>
      </p:grpSp>
      <p:sp>
        <p:nvSpPr>
          <p:cNvPr id="33" name="Rectangle 30"/>
          <p:cNvSpPr>
            <a:spLocks noChangeArrowheads="1"/>
          </p:cNvSpPr>
          <p:nvPr/>
        </p:nvSpPr>
        <p:spPr bwMode="auto">
          <a:xfrm>
            <a:off x="12007269"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r" rtl="1"/>
            <a:endParaRPr lang="he-IL">
              <a:solidFill>
                <a:prstClr val="black"/>
              </a:solidFill>
            </a:endParaRPr>
          </a:p>
        </p:txBody>
      </p:sp>
      <p:sp>
        <p:nvSpPr>
          <p:cNvPr id="34" name="Rectangle 48"/>
          <p:cNvSpPr>
            <a:spLocks noChangeArrowheads="1"/>
          </p:cNvSpPr>
          <p:nvPr/>
        </p:nvSpPr>
        <p:spPr bwMode="auto">
          <a:xfrm>
            <a:off x="12007269" y="2725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r" rtl="1" fontAlgn="base">
              <a:spcBef>
                <a:spcPct val="0"/>
              </a:spcBef>
              <a:spcAft>
                <a:spcPct val="0"/>
              </a:spcAft>
            </a:pPr>
            <a:endParaRPr lang="he-IL">
              <a:solidFill>
                <a:prstClr val="black"/>
              </a:solidFill>
              <a:latin typeface="Arial" pitchFamily="34" charset="0"/>
              <a:cs typeface="Arial" pitchFamily="34" charset="0"/>
            </a:endParaRPr>
          </a:p>
        </p:txBody>
      </p:sp>
      <p:grpSp>
        <p:nvGrpSpPr>
          <p:cNvPr id="46" name="קבוצה 45"/>
          <p:cNvGrpSpPr/>
          <p:nvPr/>
        </p:nvGrpSpPr>
        <p:grpSpPr>
          <a:xfrm>
            <a:off x="7138110" y="97358"/>
            <a:ext cx="4509198" cy="2672872"/>
            <a:chOff x="3043402" y="555102"/>
            <a:chExt cx="5561046" cy="5327749"/>
          </a:xfrm>
        </p:grpSpPr>
        <p:sp>
          <p:nvSpPr>
            <p:cNvPr id="47" name="אליפסה 46"/>
            <p:cNvSpPr/>
            <p:nvPr/>
          </p:nvSpPr>
          <p:spPr>
            <a:xfrm>
              <a:off x="3779912" y="1196752"/>
              <a:ext cx="4032448" cy="39604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he-IL">
                <a:solidFill>
                  <a:prstClr val="white"/>
                </a:solidFill>
              </a:endParaRPr>
            </a:p>
          </p:txBody>
        </p:sp>
        <p:sp>
          <p:nvSpPr>
            <p:cNvPr id="48" name="אליפסה 47"/>
            <p:cNvSpPr/>
            <p:nvPr/>
          </p:nvSpPr>
          <p:spPr>
            <a:xfrm>
              <a:off x="5220072" y="555102"/>
              <a:ext cx="576064"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he-IL" sz="2400" dirty="0">
                  <a:solidFill>
                    <a:prstClr val="black"/>
                  </a:solidFill>
                </a:rPr>
                <a:t>ש</a:t>
              </a:r>
            </a:p>
          </p:txBody>
        </p:sp>
        <p:sp>
          <p:nvSpPr>
            <p:cNvPr id="49" name="אליפסה 48"/>
            <p:cNvSpPr/>
            <p:nvPr/>
          </p:nvSpPr>
          <p:spPr>
            <a:xfrm>
              <a:off x="3131840" y="3703780"/>
              <a:ext cx="576064"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he-IL" sz="2400" dirty="0">
                  <a:solidFill>
                    <a:prstClr val="black"/>
                  </a:solidFill>
                </a:rPr>
                <a:t>א</a:t>
              </a:r>
            </a:p>
          </p:txBody>
        </p:sp>
        <p:sp>
          <p:nvSpPr>
            <p:cNvPr id="50" name="אליפסה 49"/>
            <p:cNvSpPr/>
            <p:nvPr/>
          </p:nvSpPr>
          <p:spPr>
            <a:xfrm>
              <a:off x="3949080" y="4905164"/>
              <a:ext cx="576064"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he-IL" sz="2400" dirty="0">
                  <a:solidFill>
                    <a:prstClr val="black"/>
                  </a:solidFill>
                </a:rPr>
                <a:t>ש</a:t>
              </a:r>
            </a:p>
          </p:txBody>
        </p:sp>
        <p:sp>
          <p:nvSpPr>
            <p:cNvPr id="51" name="אליפסה 50"/>
            <p:cNvSpPr/>
            <p:nvPr/>
          </p:nvSpPr>
          <p:spPr>
            <a:xfrm>
              <a:off x="3203848" y="2060848"/>
              <a:ext cx="576064"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he-IL" sz="2400" dirty="0">
                  <a:solidFill>
                    <a:prstClr val="black"/>
                  </a:solidFill>
                </a:rPr>
                <a:t>ש</a:t>
              </a:r>
            </a:p>
          </p:txBody>
        </p:sp>
        <p:sp>
          <p:nvSpPr>
            <p:cNvPr id="52" name="אליפסה 51"/>
            <p:cNvSpPr/>
            <p:nvPr/>
          </p:nvSpPr>
          <p:spPr>
            <a:xfrm>
              <a:off x="7524328" y="1340768"/>
              <a:ext cx="576064"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he-IL" sz="2400" dirty="0">
                  <a:solidFill>
                    <a:prstClr val="black"/>
                  </a:solidFill>
                </a:rPr>
                <a:t>ש</a:t>
              </a:r>
            </a:p>
          </p:txBody>
        </p:sp>
        <p:sp>
          <p:nvSpPr>
            <p:cNvPr id="53" name="אליפסה 52"/>
            <p:cNvSpPr/>
            <p:nvPr/>
          </p:nvSpPr>
          <p:spPr>
            <a:xfrm>
              <a:off x="7864220" y="2032653"/>
              <a:ext cx="576064"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he-IL" sz="2400" dirty="0">
                  <a:solidFill>
                    <a:prstClr val="black"/>
                  </a:solidFill>
                </a:rPr>
                <a:t>א</a:t>
              </a:r>
            </a:p>
          </p:txBody>
        </p:sp>
        <p:sp>
          <p:nvSpPr>
            <p:cNvPr id="54" name="אליפסה 53"/>
            <p:cNvSpPr/>
            <p:nvPr/>
          </p:nvSpPr>
          <p:spPr>
            <a:xfrm>
              <a:off x="4644008" y="5265407"/>
              <a:ext cx="576064"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he-IL" sz="2400" dirty="0">
                  <a:solidFill>
                    <a:prstClr val="black"/>
                  </a:solidFill>
                </a:rPr>
                <a:t>א</a:t>
              </a:r>
            </a:p>
          </p:txBody>
        </p:sp>
        <p:sp>
          <p:nvSpPr>
            <p:cNvPr id="55" name="אליפסה 54"/>
            <p:cNvSpPr/>
            <p:nvPr/>
          </p:nvSpPr>
          <p:spPr>
            <a:xfrm>
              <a:off x="7864220" y="3703780"/>
              <a:ext cx="576064"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he-IL" sz="2400" dirty="0">
                  <a:solidFill>
                    <a:prstClr val="black"/>
                  </a:solidFill>
                </a:rPr>
                <a:t>ש</a:t>
              </a:r>
            </a:p>
          </p:txBody>
        </p:sp>
        <p:sp>
          <p:nvSpPr>
            <p:cNvPr id="56" name="אליפסה 55"/>
            <p:cNvSpPr/>
            <p:nvPr/>
          </p:nvSpPr>
          <p:spPr>
            <a:xfrm>
              <a:off x="7288156" y="4581128"/>
              <a:ext cx="576064"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he-IL" sz="2400" dirty="0">
                  <a:solidFill>
                    <a:prstClr val="black"/>
                  </a:solidFill>
                </a:rPr>
                <a:t>א</a:t>
              </a:r>
            </a:p>
          </p:txBody>
        </p:sp>
        <p:sp>
          <p:nvSpPr>
            <p:cNvPr id="57" name="אליפסה 56"/>
            <p:cNvSpPr/>
            <p:nvPr/>
          </p:nvSpPr>
          <p:spPr>
            <a:xfrm>
              <a:off x="6444208" y="5157192"/>
              <a:ext cx="576064"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he-IL" sz="2400" dirty="0">
                  <a:solidFill>
                    <a:prstClr val="black"/>
                  </a:solidFill>
                </a:rPr>
                <a:t>ש</a:t>
              </a:r>
            </a:p>
          </p:txBody>
        </p:sp>
        <p:sp>
          <p:nvSpPr>
            <p:cNvPr id="58" name="אליפסה 57"/>
            <p:cNvSpPr/>
            <p:nvPr/>
          </p:nvSpPr>
          <p:spPr>
            <a:xfrm>
              <a:off x="8028384" y="2924944"/>
              <a:ext cx="576064"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he-IL" sz="2400" dirty="0">
                  <a:solidFill>
                    <a:prstClr val="black"/>
                  </a:solidFill>
                </a:rPr>
                <a:t>ש</a:t>
              </a:r>
            </a:p>
          </p:txBody>
        </p:sp>
        <p:sp>
          <p:nvSpPr>
            <p:cNvPr id="59" name="אליפסה 58"/>
            <p:cNvSpPr/>
            <p:nvPr/>
          </p:nvSpPr>
          <p:spPr>
            <a:xfrm>
              <a:off x="3043402" y="2948304"/>
              <a:ext cx="576064"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he-IL" sz="2400" dirty="0">
                  <a:solidFill>
                    <a:prstClr val="black"/>
                  </a:solidFill>
                </a:rPr>
                <a:t>ש</a:t>
              </a:r>
            </a:p>
          </p:txBody>
        </p:sp>
        <p:sp>
          <p:nvSpPr>
            <p:cNvPr id="60" name="אליפסה 59"/>
            <p:cNvSpPr/>
            <p:nvPr/>
          </p:nvSpPr>
          <p:spPr>
            <a:xfrm>
              <a:off x="5509930" y="5378795"/>
              <a:ext cx="576064"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he-IL" sz="2400" dirty="0">
                  <a:solidFill>
                    <a:prstClr val="black"/>
                  </a:solidFill>
                </a:rPr>
                <a:t>ש</a:t>
              </a:r>
            </a:p>
          </p:txBody>
        </p:sp>
        <p:sp>
          <p:nvSpPr>
            <p:cNvPr id="61" name="אליפסה 60"/>
            <p:cNvSpPr/>
            <p:nvPr/>
          </p:nvSpPr>
          <p:spPr>
            <a:xfrm>
              <a:off x="3707904" y="1340768"/>
              <a:ext cx="576064"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he-IL" sz="2400" dirty="0">
                  <a:solidFill>
                    <a:prstClr val="black"/>
                  </a:solidFill>
                </a:rPr>
                <a:t>א</a:t>
              </a:r>
            </a:p>
          </p:txBody>
        </p:sp>
        <p:sp>
          <p:nvSpPr>
            <p:cNvPr id="62" name="אליפסה 61"/>
            <p:cNvSpPr/>
            <p:nvPr/>
          </p:nvSpPr>
          <p:spPr>
            <a:xfrm>
              <a:off x="6156176" y="555102"/>
              <a:ext cx="576064"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he-IL" sz="2400" dirty="0">
                  <a:solidFill>
                    <a:prstClr val="black"/>
                  </a:solidFill>
                </a:rPr>
                <a:t>א</a:t>
              </a:r>
            </a:p>
          </p:txBody>
        </p:sp>
        <p:sp>
          <p:nvSpPr>
            <p:cNvPr id="63" name="אליפסה 62"/>
            <p:cNvSpPr/>
            <p:nvPr/>
          </p:nvSpPr>
          <p:spPr>
            <a:xfrm>
              <a:off x="3419872" y="4329100"/>
              <a:ext cx="576064"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he-IL" sz="2400" dirty="0">
                  <a:solidFill>
                    <a:prstClr val="black"/>
                  </a:solidFill>
                </a:rPr>
                <a:t>ש</a:t>
              </a:r>
            </a:p>
          </p:txBody>
        </p:sp>
        <p:sp>
          <p:nvSpPr>
            <p:cNvPr id="64" name="אליפסה 63"/>
            <p:cNvSpPr/>
            <p:nvPr/>
          </p:nvSpPr>
          <p:spPr>
            <a:xfrm>
              <a:off x="4285389" y="807130"/>
              <a:ext cx="576064"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he-IL" sz="2400" dirty="0">
                  <a:solidFill>
                    <a:prstClr val="black"/>
                  </a:solidFill>
                </a:rPr>
                <a:t>ש</a:t>
              </a:r>
            </a:p>
          </p:txBody>
        </p:sp>
        <p:sp>
          <p:nvSpPr>
            <p:cNvPr id="65" name="אליפסה 64"/>
            <p:cNvSpPr/>
            <p:nvPr/>
          </p:nvSpPr>
          <p:spPr>
            <a:xfrm>
              <a:off x="6904451" y="807130"/>
              <a:ext cx="576064"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he-IL" sz="2400" dirty="0">
                  <a:solidFill>
                    <a:prstClr val="black"/>
                  </a:solidFill>
                </a:rPr>
                <a:t>ש</a:t>
              </a:r>
            </a:p>
          </p:txBody>
        </p:sp>
      </p:grpSp>
      <p:sp>
        <p:nvSpPr>
          <p:cNvPr id="66" name="TextBox 65"/>
          <p:cNvSpPr txBox="1"/>
          <p:nvPr/>
        </p:nvSpPr>
        <p:spPr>
          <a:xfrm>
            <a:off x="9424042" y="3195082"/>
            <a:ext cx="2408012" cy="3108543"/>
          </a:xfrm>
          <a:prstGeom prst="rect">
            <a:avLst/>
          </a:prstGeom>
          <a:ln>
            <a:solidFill>
              <a:schemeClr val="tx1"/>
            </a:solidFill>
          </a:ln>
        </p:spPr>
        <p:style>
          <a:lnRef idx="1">
            <a:schemeClr val="accent3"/>
          </a:lnRef>
          <a:fillRef idx="2">
            <a:schemeClr val="accent3"/>
          </a:fillRef>
          <a:effectRef idx="1">
            <a:schemeClr val="accent3"/>
          </a:effectRef>
          <a:fontRef idx="minor">
            <a:schemeClr val="dk1"/>
          </a:fontRef>
        </p:style>
        <p:txBody>
          <a:bodyPr wrap="square" rtlCol="1">
            <a:spAutoFit/>
          </a:bodyPr>
          <a:lstStyle/>
          <a:p>
            <a:pPr algn="ctr" rtl="1"/>
            <a:r>
              <a:rPr lang="he-IL" sz="2800" b="1" dirty="0">
                <a:solidFill>
                  <a:prstClr val="black"/>
                </a:solidFill>
              </a:rPr>
              <a:t>כלומר: 3\2 הם שרים 3\1 הם אחשדרפנים נקבל: 12שרים  6 אחשדרפנים</a:t>
            </a:r>
          </a:p>
        </p:txBody>
      </p:sp>
    </p:spTree>
    <p:extLst>
      <p:ext uri="{BB962C8B-B14F-4D97-AF65-F5344CB8AC3E}">
        <p14:creationId xmlns:p14="http://schemas.microsoft.com/office/powerpoint/2010/main" val="1003723736"/>
      </p:ext>
    </p:extLst>
  </p:cSld>
  <p:clrMapOvr>
    <a:masterClrMapping/>
  </p:clrMapOvr>
  <mc:AlternateContent xmlns:mc="http://schemas.openxmlformats.org/markup-compatibility/2006" xmlns:p14="http://schemas.microsoft.com/office/powerpoint/2010/main">
    <mc:Choice Requires="p14">
      <p:transition spd="slow" p14:dur="1600">
        <p14:prism dir="r"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heel(1)">
                                      <p:cBhvr>
                                        <p:cTn id="7" dur="20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חידה מס' 29</a:t>
            </a:r>
            <a:endParaRPr lang="en-US" dirty="0"/>
          </a:p>
        </p:txBody>
      </p:sp>
      <p:pic>
        <p:nvPicPr>
          <p:cNvPr id="4" name="מציין מיקום תוכן 3"/>
          <p:cNvPicPr>
            <a:picLocks noGrp="1" noChangeAspect="1"/>
          </p:cNvPicPr>
          <p:nvPr>
            <p:ph idx="1"/>
          </p:nvPr>
        </p:nvPicPr>
        <p:blipFill>
          <a:blip r:embed="rId2"/>
          <a:stretch>
            <a:fillRect/>
          </a:stretch>
        </p:blipFill>
        <p:spPr>
          <a:xfrm>
            <a:off x="2835643" y="2582623"/>
            <a:ext cx="6096851" cy="3429479"/>
          </a:xfrm>
          <a:prstGeom prst="rect">
            <a:avLst/>
          </a:prstGeom>
        </p:spPr>
      </p:pic>
    </p:spTree>
    <p:extLst>
      <p:ext uri="{BB962C8B-B14F-4D97-AF65-F5344CB8AC3E}">
        <p14:creationId xmlns:p14="http://schemas.microsoft.com/office/powerpoint/2010/main" val="33916705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פתרון חידה 29</a:t>
            </a:r>
            <a:endParaRPr lang="en-US" dirty="0"/>
          </a:p>
        </p:txBody>
      </p:sp>
      <p:pic>
        <p:nvPicPr>
          <p:cNvPr id="5" name="מציין מיקום תוכן 4"/>
          <p:cNvPicPr>
            <a:picLocks noGrp="1" noChangeAspect="1"/>
          </p:cNvPicPr>
          <p:nvPr>
            <p:ph idx="1"/>
          </p:nvPr>
        </p:nvPicPr>
        <p:blipFill>
          <a:blip r:embed="rId2"/>
          <a:stretch>
            <a:fillRect/>
          </a:stretch>
        </p:blipFill>
        <p:spPr>
          <a:xfrm>
            <a:off x="3593306" y="2720975"/>
            <a:ext cx="4581525" cy="3152775"/>
          </a:xfrm>
          <a:prstGeom prst="rect">
            <a:avLst/>
          </a:prstGeom>
        </p:spPr>
      </p:pic>
    </p:spTree>
    <p:extLst>
      <p:ext uri="{BB962C8B-B14F-4D97-AF65-F5344CB8AC3E}">
        <p14:creationId xmlns:p14="http://schemas.microsoft.com/office/powerpoint/2010/main" val="3940221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חידה מס' 3</a:t>
            </a:r>
            <a:endParaRPr lang="en-US" dirty="0"/>
          </a:p>
        </p:txBody>
      </p:sp>
      <p:sp>
        <p:nvSpPr>
          <p:cNvPr id="3" name="מציין מיקום תוכן 2"/>
          <p:cNvSpPr>
            <a:spLocks noGrp="1"/>
          </p:cNvSpPr>
          <p:nvPr>
            <p:ph idx="1"/>
          </p:nvPr>
        </p:nvSpPr>
        <p:spPr/>
        <p:txBody>
          <a:bodyPr/>
          <a:lstStyle/>
          <a:p>
            <a:pPr marL="0" indent="0" algn="ctr">
              <a:buNone/>
            </a:pPr>
            <a:r>
              <a:rPr lang="he-IL" dirty="0"/>
              <a:t>צפרדע נפלה לבאר שעומקה 30 מטר. </a:t>
            </a:r>
            <a:endParaRPr lang="he-IL" dirty="0" smtClean="0"/>
          </a:p>
          <a:p>
            <a:pPr marL="0" indent="0" algn="ctr">
              <a:buNone/>
            </a:pPr>
            <a:r>
              <a:rPr lang="he-IL" dirty="0" smtClean="0"/>
              <a:t>היא </a:t>
            </a:r>
            <a:r>
              <a:rPr lang="he-IL" dirty="0"/>
              <a:t>מתחילה לטפס מעלה כדי לצאת. </a:t>
            </a:r>
            <a:endParaRPr lang="he-IL" dirty="0" smtClean="0"/>
          </a:p>
          <a:p>
            <a:pPr marL="0" indent="0" algn="ctr">
              <a:buNone/>
            </a:pPr>
            <a:r>
              <a:rPr lang="he-IL" dirty="0" smtClean="0"/>
              <a:t>כל </a:t>
            </a:r>
            <a:r>
              <a:rPr lang="he-IL" dirty="0"/>
              <a:t>יום היא מצליחה לעלות 2 מטר, </a:t>
            </a:r>
            <a:endParaRPr lang="he-IL" dirty="0" smtClean="0"/>
          </a:p>
          <a:p>
            <a:pPr marL="0" indent="0" algn="ctr">
              <a:buNone/>
            </a:pPr>
            <a:r>
              <a:rPr lang="he-IL" dirty="0" smtClean="0"/>
              <a:t>אך </a:t>
            </a:r>
            <a:r>
              <a:rPr lang="he-IL" dirty="0"/>
              <a:t>בלילה מחליקה מטה מטר אחד. </a:t>
            </a:r>
            <a:endParaRPr lang="he-IL" dirty="0" smtClean="0"/>
          </a:p>
          <a:p>
            <a:pPr marL="0" indent="0" algn="ctr">
              <a:buNone/>
            </a:pPr>
            <a:r>
              <a:rPr lang="he-IL" dirty="0" smtClean="0"/>
              <a:t>תוך </a:t>
            </a:r>
            <a:r>
              <a:rPr lang="he-IL" dirty="0"/>
              <a:t>כמה ימים בקצב הזה תצא החוצה ?</a:t>
            </a:r>
            <a:endParaRPr lang="en-US" dirty="0"/>
          </a:p>
        </p:txBody>
      </p:sp>
      <p:pic>
        <p:nvPicPr>
          <p:cNvPr id="4" name="תמונה 3"/>
          <p:cNvPicPr>
            <a:picLocks noChangeAspect="1"/>
          </p:cNvPicPr>
          <p:nvPr/>
        </p:nvPicPr>
        <p:blipFill>
          <a:blip r:embed="rId2"/>
          <a:stretch>
            <a:fillRect/>
          </a:stretch>
        </p:blipFill>
        <p:spPr>
          <a:xfrm>
            <a:off x="1724669" y="3322423"/>
            <a:ext cx="1114425" cy="1333500"/>
          </a:xfrm>
          <a:prstGeom prst="rect">
            <a:avLst/>
          </a:prstGeom>
        </p:spPr>
      </p:pic>
      <p:pic>
        <p:nvPicPr>
          <p:cNvPr id="5" name="תמונה 4"/>
          <p:cNvPicPr>
            <a:picLocks noChangeAspect="1"/>
          </p:cNvPicPr>
          <p:nvPr/>
        </p:nvPicPr>
        <p:blipFill>
          <a:blip r:embed="rId2"/>
          <a:stretch>
            <a:fillRect/>
          </a:stretch>
        </p:blipFill>
        <p:spPr>
          <a:xfrm>
            <a:off x="9822463" y="4401579"/>
            <a:ext cx="1114425" cy="1333500"/>
          </a:xfrm>
          <a:prstGeom prst="rect">
            <a:avLst/>
          </a:prstGeom>
        </p:spPr>
      </p:pic>
    </p:spTree>
    <p:extLst>
      <p:ext uri="{BB962C8B-B14F-4D97-AF65-F5344CB8AC3E}">
        <p14:creationId xmlns:p14="http://schemas.microsoft.com/office/powerpoint/2010/main" val="61136117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חידה מס' 30</a:t>
            </a:r>
            <a:endParaRPr lang="en-US" dirty="0"/>
          </a:p>
        </p:txBody>
      </p:sp>
      <p:pic>
        <p:nvPicPr>
          <p:cNvPr id="4" name="מציין מיקום תוכן 3"/>
          <p:cNvPicPr>
            <a:picLocks noGrp="1" noChangeAspect="1"/>
          </p:cNvPicPr>
          <p:nvPr>
            <p:ph idx="1"/>
          </p:nvPr>
        </p:nvPicPr>
        <p:blipFill>
          <a:blip r:embed="rId2"/>
          <a:stretch>
            <a:fillRect/>
          </a:stretch>
        </p:blipFill>
        <p:spPr>
          <a:xfrm>
            <a:off x="2637934" y="2084832"/>
            <a:ext cx="6981813" cy="3927270"/>
          </a:xfrm>
          <a:prstGeom prst="rect">
            <a:avLst/>
          </a:prstGeom>
        </p:spPr>
      </p:pic>
    </p:spTree>
    <p:extLst>
      <p:ext uri="{BB962C8B-B14F-4D97-AF65-F5344CB8AC3E}">
        <p14:creationId xmlns:p14="http://schemas.microsoft.com/office/powerpoint/2010/main" val="350543647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פתרון חידה 30</a:t>
            </a:r>
            <a:endParaRPr lang="en-US" dirty="0"/>
          </a:p>
        </p:txBody>
      </p:sp>
      <p:pic>
        <p:nvPicPr>
          <p:cNvPr id="4" name="מציין מיקום תוכן 3"/>
          <p:cNvPicPr>
            <a:picLocks noGrp="1" noChangeAspect="1"/>
          </p:cNvPicPr>
          <p:nvPr>
            <p:ph idx="1"/>
          </p:nvPr>
        </p:nvPicPr>
        <p:blipFill>
          <a:blip r:embed="rId2"/>
          <a:stretch>
            <a:fillRect/>
          </a:stretch>
        </p:blipFill>
        <p:spPr>
          <a:xfrm>
            <a:off x="2380736" y="1873142"/>
            <a:ext cx="6889510" cy="3875350"/>
          </a:xfrm>
          <a:prstGeom prst="rect">
            <a:avLst/>
          </a:prstGeom>
        </p:spPr>
      </p:pic>
    </p:spTree>
    <p:extLst>
      <p:ext uri="{BB962C8B-B14F-4D97-AF65-F5344CB8AC3E}">
        <p14:creationId xmlns:p14="http://schemas.microsoft.com/office/powerpoint/2010/main" val="376363411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חידה מס' 31</a:t>
            </a:r>
            <a:endParaRPr lang="en-US" dirty="0"/>
          </a:p>
        </p:txBody>
      </p:sp>
      <p:pic>
        <p:nvPicPr>
          <p:cNvPr id="4" name="מציין מיקום תוכן 3"/>
          <p:cNvPicPr>
            <a:picLocks noGrp="1" noChangeAspect="1"/>
          </p:cNvPicPr>
          <p:nvPr>
            <p:ph idx="1"/>
          </p:nvPr>
        </p:nvPicPr>
        <p:blipFill>
          <a:blip r:embed="rId2"/>
          <a:stretch>
            <a:fillRect/>
          </a:stretch>
        </p:blipFill>
        <p:spPr>
          <a:xfrm>
            <a:off x="2265405" y="1764074"/>
            <a:ext cx="7552051" cy="4248029"/>
          </a:xfrm>
          <a:prstGeom prst="rect">
            <a:avLst/>
          </a:prstGeom>
        </p:spPr>
      </p:pic>
    </p:spTree>
    <p:extLst>
      <p:ext uri="{BB962C8B-B14F-4D97-AF65-F5344CB8AC3E}">
        <p14:creationId xmlns:p14="http://schemas.microsoft.com/office/powerpoint/2010/main" val="137395249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פתרון חידה 31</a:t>
            </a:r>
            <a:endParaRPr lang="en-US" dirty="0"/>
          </a:p>
        </p:txBody>
      </p:sp>
      <p:pic>
        <p:nvPicPr>
          <p:cNvPr id="4" name="מציין מיקום תוכן 3"/>
          <p:cNvPicPr>
            <a:picLocks noGrp="1" noChangeAspect="1"/>
          </p:cNvPicPr>
          <p:nvPr>
            <p:ph idx="1"/>
          </p:nvPr>
        </p:nvPicPr>
        <p:blipFill>
          <a:blip r:embed="rId2"/>
          <a:stretch>
            <a:fillRect/>
          </a:stretch>
        </p:blipFill>
        <p:spPr>
          <a:xfrm>
            <a:off x="2183027" y="1577571"/>
            <a:ext cx="7883611" cy="4434532"/>
          </a:xfrm>
          <a:prstGeom prst="rect">
            <a:avLst/>
          </a:prstGeom>
        </p:spPr>
      </p:pic>
    </p:spTree>
    <p:extLst>
      <p:ext uri="{BB962C8B-B14F-4D97-AF65-F5344CB8AC3E}">
        <p14:creationId xmlns:p14="http://schemas.microsoft.com/office/powerpoint/2010/main" val="23574999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b="1" dirty="0" smtClean="0"/>
              <a:t>חידה מס' 32</a:t>
            </a:r>
            <a:br>
              <a:rPr lang="he-IL" b="1" dirty="0" smtClean="0"/>
            </a:br>
            <a:r>
              <a:rPr lang="he-IL" b="1" dirty="0" smtClean="0"/>
              <a:t>סבתא </a:t>
            </a:r>
            <a:r>
              <a:rPr lang="he-IL" b="1" dirty="0"/>
              <a:t>והזאבים הרעים</a:t>
            </a:r>
            <a:endParaRPr lang="he-IL" dirty="0"/>
          </a:p>
        </p:txBody>
      </p:sp>
      <p:sp>
        <p:nvSpPr>
          <p:cNvPr id="3" name="מציין מיקום תוכן 2"/>
          <p:cNvSpPr>
            <a:spLocks noGrp="1"/>
          </p:cNvSpPr>
          <p:nvPr>
            <p:ph idx="1"/>
          </p:nvPr>
        </p:nvSpPr>
        <p:spPr/>
        <p:txBody>
          <a:bodyPr>
            <a:normAutofit fontScale="92500"/>
          </a:bodyPr>
          <a:lstStyle/>
          <a:p>
            <a:endParaRPr lang="he-IL" dirty="0" smtClean="0"/>
          </a:p>
          <a:p>
            <a:pPr rtl="1"/>
            <a:r>
              <a:rPr lang="he-IL" b="1" dirty="0"/>
              <a:t> </a:t>
            </a:r>
            <a:endParaRPr lang="he-IL" dirty="0"/>
          </a:p>
          <a:p>
            <a:pPr algn="ctr"/>
            <a:r>
              <a:rPr lang="he-IL" dirty="0"/>
              <a:t>יצאת לבקר את סבתך שגרה בקצה היער האפל. זה יום הולדתה ואתה מביא לה עוגות שהכנת במו ידיך עבורה.</a:t>
            </a:r>
          </a:p>
          <a:p>
            <a:pPr algn="ctr"/>
            <a:r>
              <a:rPr lang="he-IL" dirty="0"/>
              <a:t>בין ביתה לביתך מפרידים 7 גשרים, שבכל אחד מהם מחכה זאב רשע ורעב. כל זאב מתעקש לקבל תשלום עבור הזכות לחצות את הגשר, ובמקרה שלך כל זאב יבקש חצי מכמות העוגות שבידיך. למרות </a:t>
            </a:r>
            <a:r>
              <a:rPr lang="he-IL" dirty="0" err="1"/>
              <a:t>הכל</a:t>
            </a:r>
            <a:r>
              <a:rPr lang="he-IL" dirty="0"/>
              <a:t>, לזאבים הרעים יש מעט חמלה, וכשאתה תספר להם שהעוגות הם עבור סבתך שחוגגת יום הולדת, כל אחד מהם יחזיר לך עוגה אחת שלמה. </a:t>
            </a:r>
          </a:p>
          <a:p>
            <a:pPr algn="ctr"/>
            <a:r>
              <a:rPr lang="he-IL" dirty="0"/>
              <a:t>עם כמה עוגות עליך לצאת מהבית כדי לוודא שתגיע לסבתך עם 2 עוגות?</a:t>
            </a:r>
          </a:p>
          <a:p>
            <a:r>
              <a:rPr lang="he-IL" dirty="0"/>
              <a:t/>
            </a:r>
            <a:br>
              <a:rPr lang="he-IL" dirty="0"/>
            </a:br>
            <a:endParaRPr lang="he-IL" dirty="0"/>
          </a:p>
        </p:txBody>
      </p:sp>
      <p:pic>
        <p:nvPicPr>
          <p:cNvPr id="4" name="תמונה 3"/>
          <p:cNvPicPr>
            <a:picLocks noChangeAspect="1"/>
          </p:cNvPicPr>
          <p:nvPr/>
        </p:nvPicPr>
        <p:blipFill>
          <a:blip r:embed="rId2"/>
          <a:stretch>
            <a:fillRect/>
          </a:stretch>
        </p:blipFill>
        <p:spPr>
          <a:xfrm>
            <a:off x="1202436" y="1647825"/>
            <a:ext cx="1447800" cy="1276350"/>
          </a:xfrm>
          <a:prstGeom prst="rect">
            <a:avLst/>
          </a:prstGeom>
        </p:spPr>
      </p:pic>
      <p:pic>
        <p:nvPicPr>
          <p:cNvPr id="5" name="תמונה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9720419" y="49113"/>
            <a:ext cx="1864072" cy="2609701"/>
          </a:xfrm>
          <a:prstGeom prst="rect">
            <a:avLst/>
          </a:prstGeom>
        </p:spPr>
      </p:pic>
    </p:spTree>
    <p:extLst>
      <p:ext uri="{BB962C8B-B14F-4D97-AF65-F5344CB8AC3E}">
        <p14:creationId xmlns:p14="http://schemas.microsoft.com/office/powerpoint/2010/main" val="145154582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פתרון חידה מס' 32</a:t>
            </a:r>
            <a:endParaRPr lang="he-IL" dirty="0"/>
          </a:p>
        </p:txBody>
      </p:sp>
      <p:pic>
        <p:nvPicPr>
          <p:cNvPr id="4" name="תמונה 3"/>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735238" y="2286000"/>
            <a:ext cx="6536777" cy="3525774"/>
          </a:xfrm>
          <a:prstGeom prst="rect">
            <a:avLst/>
          </a:prstGeom>
        </p:spPr>
      </p:pic>
      <p:sp>
        <p:nvSpPr>
          <p:cNvPr id="3" name="מציין מיקום תוכן 2"/>
          <p:cNvSpPr>
            <a:spLocks noGrp="1"/>
          </p:cNvSpPr>
          <p:nvPr>
            <p:ph idx="1"/>
          </p:nvPr>
        </p:nvSpPr>
        <p:spPr/>
        <p:txBody>
          <a:bodyPr/>
          <a:lstStyle/>
          <a:p>
            <a:endParaRPr lang="he-IL" dirty="0" smtClean="0"/>
          </a:p>
          <a:p>
            <a:pPr algn="ctr"/>
            <a:r>
              <a:rPr lang="he-IL" b="1" dirty="0"/>
              <a:t>בכל גשר עליך להביא לזאב הרע מחצית מהעוגות שברשותך, ותקבל אחת בחזרה. אם כך, אם תצא מהבית עם 2 עוגות, תביא לכל זאב עוגה ותקבל עוגה אחת בחזרה, תגיע לביתה של סבתך עם 2 עוגות בידיך.</a:t>
            </a:r>
            <a:endParaRPr lang="he-IL" dirty="0"/>
          </a:p>
          <a:p>
            <a:endParaRPr lang="he-IL" dirty="0"/>
          </a:p>
        </p:txBody>
      </p:sp>
    </p:spTree>
    <p:extLst>
      <p:ext uri="{BB962C8B-B14F-4D97-AF65-F5344CB8AC3E}">
        <p14:creationId xmlns:p14="http://schemas.microsoft.com/office/powerpoint/2010/main" val="32958283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חידה מס' 33</a:t>
            </a:r>
            <a:br>
              <a:rPr lang="he-IL" dirty="0" smtClean="0"/>
            </a:br>
            <a:r>
              <a:rPr lang="he-IL" dirty="0" smtClean="0"/>
              <a:t>שטח ריבוע בעזרת נייר</a:t>
            </a:r>
            <a:endParaRPr lang="he-IL" dirty="0"/>
          </a:p>
        </p:txBody>
      </p:sp>
      <p:sp>
        <p:nvSpPr>
          <p:cNvPr id="3" name="מציין מיקום תוכן 2"/>
          <p:cNvSpPr>
            <a:spLocks noGrp="1"/>
          </p:cNvSpPr>
          <p:nvPr>
            <p:ph idx="1"/>
          </p:nvPr>
        </p:nvSpPr>
        <p:spPr/>
        <p:txBody>
          <a:bodyPr/>
          <a:lstStyle/>
          <a:p>
            <a:pPr algn="ctr"/>
            <a:endParaRPr lang="he-IL" dirty="0" smtClean="0">
              <a:solidFill>
                <a:srgbClr val="171717"/>
              </a:solidFill>
              <a:latin typeface="Open Sans Hebrew"/>
            </a:endParaRPr>
          </a:p>
          <a:p>
            <a:pPr algn="ctr"/>
            <a:r>
              <a:rPr lang="he-IL" dirty="0" smtClean="0">
                <a:solidFill>
                  <a:srgbClr val="171717"/>
                </a:solidFill>
                <a:latin typeface="Open Sans Hebrew"/>
              </a:rPr>
              <a:t>יש </a:t>
            </a:r>
            <a:r>
              <a:rPr lang="he-IL" dirty="0">
                <a:solidFill>
                  <a:srgbClr val="171717"/>
                </a:solidFill>
                <a:latin typeface="Open Sans Hebrew"/>
              </a:rPr>
              <a:t>לך דף נייר בגודל 10 ס"מ על 10 ס"מ, כלומר ריבוע בגודל 100 ס"מ. אתה צריך נייר בגודל 50 ס"מ.</a:t>
            </a:r>
          </a:p>
          <a:p>
            <a:pPr algn="ctr"/>
            <a:r>
              <a:rPr lang="he-IL" dirty="0">
                <a:solidFill>
                  <a:srgbClr val="171717"/>
                </a:solidFill>
                <a:latin typeface="Open Sans Hebrew"/>
              </a:rPr>
              <a:t>כיצד תוכל להפוך את הנייר שברשותך לנייר שאתה צריך?</a:t>
            </a:r>
          </a:p>
          <a:p>
            <a:r>
              <a:rPr lang="he-IL" dirty="0">
                <a:solidFill>
                  <a:srgbClr val="171717"/>
                </a:solidFill>
                <a:latin typeface="Open Sans Hebrew"/>
              </a:rPr>
              <a:t/>
            </a:r>
            <a:br>
              <a:rPr lang="he-IL" dirty="0">
                <a:solidFill>
                  <a:srgbClr val="171717"/>
                </a:solidFill>
                <a:latin typeface="Open Sans Hebrew"/>
              </a:rPr>
            </a:br>
            <a:endParaRPr lang="he-IL" dirty="0"/>
          </a:p>
        </p:txBody>
      </p:sp>
      <p:pic>
        <p:nvPicPr>
          <p:cNvPr id="4" name="תמונה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17592" y="4297680"/>
            <a:ext cx="1682496" cy="1682496"/>
          </a:xfrm>
          <a:prstGeom prst="rect">
            <a:avLst/>
          </a:prstGeom>
        </p:spPr>
      </p:pic>
    </p:spTree>
    <p:extLst>
      <p:ext uri="{BB962C8B-B14F-4D97-AF65-F5344CB8AC3E}">
        <p14:creationId xmlns:p14="http://schemas.microsoft.com/office/powerpoint/2010/main" val="333287932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פתרון חידה מס' 33</a:t>
            </a:r>
            <a:endParaRPr lang="he-IL" dirty="0"/>
          </a:p>
        </p:txBody>
      </p:sp>
      <p:sp>
        <p:nvSpPr>
          <p:cNvPr id="3" name="מציין מיקום תוכן 2"/>
          <p:cNvSpPr>
            <a:spLocks noGrp="1"/>
          </p:cNvSpPr>
          <p:nvPr>
            <p:ph idx="1"/>
          </p:nvPr>
        </p:nvSpPr>
        <p:spPr/>
        <p:txBody>
          <a:bodyPr/>
          <a:lstStyle/>
          <a:p>
            <a:endParaRPr lang="he-IL" dirty="0" smtClean="0"/>
          </a:p>
          <a:p>
            <a:pPr algn="ctr"/>
            <a:r>
              <a:rPr lang="he-IL" b="1" dirty="0">
                <a:solidFill>
                  <a:srgbClr val="171717"/>
                </a:solidFill>
                <a:latin typeface="Open Sans Hebrew"/>
              </a:rPr>
              <a:t>את החידה הזו אתם יכולים לנסות לבצע עם דף נייר בעצמכם. כדי לקבל שטח ששווה למחצית משטחו של הריבוע, כל שעליכם לעשות הוא לקפל את הפינות לכיוון מרכז הריבוע. מה שתקבלו יהיה ריבוע ששווה בדיוק למחצית מהשטח שהיה לו קודם לכן.</a:t>
            </a:r>
            <a:endParaRPr lang="he-IL" dirty="0">
              <a:solidFill>
                <a:srgbClr val="171717"/>
              </a:solidFill>
              <a:latin typeface="Open Sans Hebrew"/>
            </a:endParaRPr>
          </a:p>
          <a:p>
            <a:endParaRPr lang="he-IL" dirty="0"/>
          </a:p>
        </p:txBody>
      </p:sp>
      <p:pic>
        <p:nvPicPr>
          <p:cNvPr id="4" name="תמונה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64024" y="4297680"/>
            <a:ext cx="2012850" cy="2424047"/>
          </a:xfrm>
          <a:prstGeom prst="rect">
            <a:avLst/>
          </a:prstGeom>
        </p:spPr>
      </p:pic>
    </p:spTree>
    <p:extLst>
      <p:ext uri="{BB962C8B-B14F-4D97-AF65-F5344CB8AC3E}">
        <p14:creationId xmlns:p14="http://schemas.microsoft.com/office/powerpoint/2010/main" val="276597523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חידה מס' 34 ילדים במעגל</a:t>
            </a:r>
            <a:endParaRPr lang="he-IL" dirty="0"/>
          </a:p>
        </p:txBody>
      </p:sp>
      <p:sp>
        <p:nvSpPr>
          <p:cNvPr id="3" name="מציין מיקום תוכן 2"/>
          <p:cNvSpPr>
            <a:spLocks noGrp="1"/>
          </p:cNvSpPr>
          <p:nvPr>
            <p:ph idx="1"/>
          </p:nvPr>
        </p:nvSpPr>
        <p:spPr/>
        <p:txBody>
          <a:bodyPr/>
          <a:lstStyle/>
          <a:p>
            <a:endParaRPr lang="he-IL" dirty="0" smtClean="0"/>
          </a:p>
          <a:p>
            <a:endParaRPr lang="he-IL" dirty="0"/>
          </a:p>
        </p:txBody>
      </p:sp>
      <p:graphicFrame>
        <p:nvGraphicFramePr>
          <p:cNvPr id="4" name="טבלה 3"/>
          <p:cNvGraphicFramePr>
            <a:graphicFrameLocks noGrp="1"/>
          </p:cNvGraphicFramePr>
          <p:nvPr>
            <p:extLst>
              <p:ext uri="{D42A27DB-BD31-4B8C-83A1-F6EECF244321}">
                <p14:modId xmlns:p14="http://schemas.microsoft.com/office/powerpoint/2010/main" val="345289950"/>
              </p:ext>
            </p:extLst>
          </p:nvPr>
        </p:nvGraphicFramePr>
        <p:xfrm>
          <a:off x="1399032" y="2364422"/>
          <a:ext cx="9244584" cy="3670618"/>
        </p:xfrm>
        <a:graphic>
          <a:graphicData uri="http://schemas.openxmlformats.org/drawingml/2006/table">
            <a:tbl>
              <a:tblPr/>
              <a:tblGrid>
                <a:gridCol w="9244584"/>
              </a:tblGrid>
              <a:tr h="541488">
                <a:tc>
                  <a:txBody>
                    <a:bodyPr/>
                    <a:lstStyle/>
                    <a:p>
                      <a:pPr algn="ctr"/>
                      <a:endParaRPr lang="he-IL" dirty="0">
                        <a:effectLst/>
                      </a:endParaRPr>
                    </a:p>
                  </a:txBody>
                  <a:tcPr marL="6350" marR="6350" marT="6350" marB="6350" anchor="ctr">
                    <a:lnL>
                      <a:noFill/>
                    </a:lnL>
                    <a:lnR>
                      <a:noFill/>
                    </a:lnR>
                    <a:lnT>
                      <a:noFill/>
                    </a:lnT>
                    <a:lnB>
                      <a:noFill/>
                    </a:lnB>
                    <a:solidFill>
                      <a:srgbClr val="FFFFFF"/>
                    </a:solidFill>
                  </a:tcPr>
                </a:tc>
              </a:tr>
              <a:tr h="3129130">
                <a:tc>
                  <a:txBody>
                    <a:bodyPr/>
                    <a:lstStyle/>
                    <a:p>
                      <a:pPr algn="ctr" rtl="1"/>
                      <a:r>
                        <a:rPr lang="he-IL" dirty="0">
                          <a:effectLst/>
                        </a:rPr>
                        <a:t> </a:t>
                      </a:r>
                    </a:p>
                    <a:p>
                      <a:pPr algn="ctr" rtl="1"/>
                      <a:r>
                        <a:rPr lang="he-IL" dirty="0" smtClean="0">
                          <a:effectLst/>
                        </a:rPr>
                        <a:t>מספר </a:t>
                      </a:r>
                      <a:r>
                        <a:rPr lang="he-IL" dirty="0">
                          <a:effectLst/>
                        </a:rPr>
                        <a:t>ילדים יושבים במעגל במרווחים שווים זה מזה. הילד ה-7 נמצא בדיוק מול הילד ה-18.</a:t>
                      </a:r>
                    </a:p>
                    <a:p>
                      <a:pPr algn="ctr"/>
                      <a:r>
                        <a:rPr lang="he-IL" dirty="0">
                          <a:effectLst/>
                        </a:rPr>
                        <a:t>כמה ילדים יש במעגל בסך </a:t>
                      </a:r>
                      <a:r>
                        <a:rPr lang="he-IL" dirty="0" err="1">
                          <a:effectLst/>
                        </a:rPr>
                        <a:t>הכל</a:t>
                      </a:r>
                      <a:r>
                        <a:rPr lang="he-IL" dirty="0">
                          <a:effectLst/>
                        </a:rPr>
                        <a:t>?</a:t>
                      </a:r>
                    </a:p>
                    <a:p>
                      <a:pPr algn="ctr"/>
                      <a:r>
                        <a:rPr lang="he-IL" dirty="0">
                          <a:effectLst/>
                        </a:rPr>
                        <a:t/>
                      </a:r>
                      <a:br>
                        <a:rPr lang="he-IL" dirty="0">
                          <a:effectLst/>
                        </a:rPr>
                      </a:br>
                      <a:endParaRPr lang="he-IL" dirty="0">
                        <a:effectLst/>
                      </a:endParaRPr>
                    </a:p>
                  </a:txBody>
                  <a:tcPr marL="6350" marR="6350" marT="6350" marB="6350" anchor="ctr">
                    <a:lnL>
                      <a:noFill/>
                    </a:lnL>
                    <a:lnR>
                      <a:noFill/>
                    </a:lnR>
                    <a:lnT>
                      <a:noFill/>
                    </a:lnT>
                    <a:lnB>
                      <a:noFill/>
                    </a:lnB>
                    <a:solidFill>
                      <a:srgbClr val="FFFFFF"/>
                    </a:solidFill>
                  </a:tcPr>
                </a:tc>
              </a:tr>
            </a:tbl>
          </a:graphicData>
        </a:graphic>
      </p:graphicFrame>
      <p:pic>
        <p:nvPicPr>
          <p:cNvPr id="5" name="Picture 6" descr="תוצאת תמונה עבור בחירות"/>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8472" y="1478280"/>
            <a:ext cx="2499360" cy="2499360"/>
          </a:xfrm>
          <a:prstGeom prst="rect">
            <a:avLst/>
          </a:prstGeom>
          <a:noFill/>
          <a:extLst/>
        </p:spPr>
      </p:pic>
    </p:spTree>
    <p:extLst>
      <p:ext uri="{BB962C8B-B14F-4D97-AF65-F5344CB8AC3E}">
        <p14:creationId xmlns:p14="http://schemas.microsoft.com/office/powerpoint/2010/main" val="310330852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פתרון חידה מס' 34</a:t>
            </a:r>
            <a:endParaRPr lang="he-IL" dirty="0"/>
          </a:p>
        </p:txBody>
      </p:sp>
      <p:sp>
        <p:nvSpPr>
          <p:cNvPr id="3" name="מציין מיקום תוכן 2"/>
          <p:cNvSpPr>
            <a:spLocks noGrp="1"/>
          </p:cNvSpPr>
          <p:nvPr>
            <p:ph idx="1"/>
          </p:nvPr>
        </p:nvSpPr>
        <p:spPr/>
        <p:txBody>
          <a:bodyPr/>
          <a:lstStyle/>
          <a:p>
            <a:endParaRPr lang="he-IL" dirty="0" smtClean="0"/>
          </a:p>
          <a:p>
            <a:endParaRPr lang="he-IL" dirty="0"/>
          </a:p>
          <a:p>
            <a:pPr algn="ctr"/>
            <a:r>
              <a:rPr lang="he-IL" b="1" dirty="0"/>
              <a:t>במעגל יש 22 ילדים. אם מספר 7 יושב מול מספר 18, יוצא שביניהם יש עוד 10 ילדים (מספרים 8-17). מכיוון שמדובר במעגל ניתן להסיק כי יש גם 10 ילדים בצד השני שלהם, מה שנותן לנו 20. אם נכלול גם את שניהם נקבל 22 ילדים.</a:t>
            </a:r>
            <a:endParaRPr lang="he-IL" dirty="0"/>
          </a:p>
          <a:p>
            <a:endParaRPr lang="he-IL" dirty="0"/>
          </a:p>
        </p:txBody>
      </p:sp>
      <p:pic>
        <p:nvPicPr>
          <p:cNvPr id="5" name="תמונה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84448" y="4879848"/>
            <a:ext cx="5376672" cy="1630680"/>
          </a:xfrm>
          <a:prstGeom prst="rect">
            <a:avLst/>
          </a:prstGeom>
        </p:spPr>
      </p:pic>
    </p:spTree>
    <p:extLst>
      <p:ext uri="{BB962C8B-B14F-4D97-AF65-F5344CB8AC3E}">
        <p14:creationId xmlns:p14="http://schemas.microsoft.com/office/powerpoint/2010/main" val="13624363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err="1" smtClean="0"/>
              <a:t>פיתרון</a:t>
            </a:r>
            <a:r>
              <a:rPr lang="he-IL" dirty="0" smtClean="0"/>
              <a:t> חידה מס' 3</a:t>
            </a:r>
            <a:endParaRPr lang="en-US" dirty="0"/>
          </a:p>
        </p:txBody>
      </p:sp>
      <p:sp>
        <p:nvSpPr>
          <p:cNvPr id="3" name="מציין מיקום תוכן 2"/>
          <p:cNvSpPr>
            <a:spLocks noGrp="1"/>
          </p:cNvSpPr>
          <p:nvPr>
            <p:ph idx="1"/>
          </p:nvPr>
        </p:nvSpPr>
        <p:spPr/>
        <p:txBody>
          <a:bodyPr/>
          <a:lstStyle/>
          <a:p>
            <a:pPr marL="0" indent="0" algn="ctr">
              <a:buNone/>
            </a:pPr>
            <a:r>
              <a:rPr lang="he-IL" u="sng" dirty="0"/>
              <a:t>רמז</a:t>
            </a:r>
            <a:r>
              <a:rPr lang="he-IL" dirty="0"/>
              <a:t> - אם עניתם 30, לפי "הגיון" שכל יום היא עלתה מטר - זו התשובה הלא נכונה</a:t>
            </a:r>
            <a:r>
              <a:rPr lang="he-IL" dirty="0" smtClean="0"/>
              <a:t>.</a:t>
            </a:r>
          </a:p>
          <a:p>
            <a:pPr marL="0" indent="0" algn="ctr">
              <a:buNone/>
            </a:pPr>
            <a:endParaRPr lang="he-IL" dirty="0"/>
          </a:p>
          <a:p>
            <a:pPr marL="0" indent="0" algn="ctr">
              <a:buNone/>
            </a:pPr>
            <a:r>
              <a:rPr lang="he-IL" dirty="0"/>
              <a:t>התשובה הנכונה 28 יום. </a:t>
            </a:r>
            <a:r>
              <a:rPr lang="he-IL" u="sng" dirty="0"/>
              <a:t> הסבר</a:t>
            </a:r>
            <a:r>
              <a:rPr lang="he-IL" dirty="0"/>
              <a:t> - ביום ה28 היא תהיה בגובה 28 מטר, ואז </a:t>
            </a:r>
            <a:r>
              <a:rPr lang="he-IL" dirty="0" err="1"/>
              <a:t>תתפס</a:t>
            </a:r>
            <a:r>
              <a:rPr lang="he-IL" dirty="0"/>
              <a:t> עוד 2 מטר ביום ותצא. העניין של להחליק לא יהיה רלוונטי.</a:t>
            </a:r>
            <a:endParaRPr lang="en-US" dirty="0"/>
          </a:p>
        </p:txBody>
      </p:sp>
      <p:pic>
        <p:nvPicPr>
          <p:cNvPr id="4" name="תמונה 3"/>
          <p:cNvPicPr>
            <a:picLocks noChangeAspect="1"/>
          </p:cNvPicPr>
          <p:nvPr/>
        </p:nvPicPr>
        <p:blipFill>
          <a:blip r:embed="rId2"/>
          <a:stretch>
            <a:fillRect/>
          </a:stretch>
        </p:blipFill>
        <p:spPr>
          <a:xfrm>
            <a:off x="5415219" y="5093559"/>
            <a:ext cx="1114425" cy="1333500"/>
          </a:xfrm>
          <a:prstGeom prst="rect">
            <a:avLst/>
          </a:prstGeom>
        </p:spPr>
      </p:pic>
    </p:spTree>
    <p:extLst>
      <p:ext uri="{BB962C8B-B14F-4D97-AF65-F5344CB8AC3E}">
        <p14:creationId xmlns:p14="http://schemas.microsoft.com/office/powerpoint/2010/main" val="108207679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חידה מס' 35 טלפון</a:t>
            </a:r>
            <a:endParaRPr lang="he-IL" dirty="0"/>
          </a:p>
        </p:txBody>
      </p:sp>
      <p:sp>
        <p:nvSpPr>
          <p:cNvPr id="7" name="מציין מיקום תוכן 6"/>
          <p:cNvSpPr>
            <a:spLocks noGrp="1"/>
          </p:cNvSpPr>
          <p:nvPr>
            <p:ph idx="1"/>
          </p:nvPr>
        </p:nvSpPr>
        <p:spPr/>
        <p:txBody>
          <a:bodyPr/>
          <a:lstStyle/>
          <a:p>
            <a:pPr algn="ctr"/>
            <a:endParaRPr lang="en-US" dirty="0" smtClean="0"/>
          </a:p>
          <a:p>
            <a:pPr algn="ctr"/>
            <a:r>
              <a:rPr lang="he-IL" dirty="0" smtClean="0"/>
              <a:t>התקבלתם </a:t>
            </a:r>
            <a:r>
              <a:rPr lang="he-IL" dirty="0"/>
              <a:t>לעבודה בחברה שמפתחת טלפונים סלולריים, ובה ביקשו מכם להמציא מחדש את לוח המקשים של מספרי הטלפון. נתנו לכם הוראה אחת פשוטה – שהספרות שבכל שורה, טור ואלכסון יהיו שווים בסכומם ל-15, ושספרת ה-0 תישאר במקומה כפי שהייתה עד היום.</a:t>
            </a:r>
          </a:p>
          <a:p>
            <a:pPr algn="ctr"/>
            <a:r>
              <a:rPr lang="he-IL" dirty="0"/>
              <a:t>איך יראה לוח המקשים שתפתחו?</a:t>
            </a:r>
          </a:p>
        </p:txBody>
      </p:sp>
      <p:pic>
        <p:nvPicPr>
          <p:cNvPr id="9" name="תמונה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87164" y="4658360"/>
            <a:ext cx="2794000" cy="1651000"/>
          </a:xfrm>
          <a:prstGeom prst="rect">
            <a:avLst/>
          </a:prstGeom>
        </p:spPr>
      </p:pic>
    </p:spTree>
    <p:extLst>
      <p:ext uri="{BB962C8B-B14F-4D97-AF65-F5344CB8AC3E}">
        <p14:creationId xmlns:p14="http://schemas.microsoft.com/office/powerpoint/2010/main" val="115434592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פתרון חידה מס' 35</a:t>
            </a:r>
            <a:endParaRPr lang="he-IL" dirty="0"/>
          </a:p>
        </p:txBody>
      </p:sp>
      <p:sp>
        <p:nvSpPr>
          <p:cNvPr id="3" name="מציין מיקום תוכן 2"/>
          <p:cNvSpPr>
            <a:spLocks noGrp="1"/>
          </p:cNvSpPr>
          <p:nvPr>
            <p:ph idx="1"/>
          </p:nvPr>
        </p:nvSpPr>
        <p:spPr/>
        <p:txBody>
          <a:bodyPr/>
          <a:lstStyle/>
          <a:p>
            <a:endParaRPr lang="he-IL" dirty="0" smtClean="0"/>
          </a:p>
          <a:p>
            <a:endParaRPr lang="he-IL" dirty="0"/>
          </a:p>
          <a:p>
            <a:pPr algn="ctr"/>
            <a:r>
              <a:rPr lang="he-IL" b="1" dirty="0" smtClean="0"/>
              <a:t>נציב </a:t>
            </a:r>
            <a:r>
              <a:rPr lang="he-IL" b="1" dirty="0"/>
              <a:t>את ה-5 במרכז הלוח ונדאג שכל זוג מספרים שנמצא בכל צדיו יספק תשובה של 10. על כן הלוח אמור להיראות כך:</a:t>
            </a:r>
            <a:endParaRPr lang="he-IL" dirty="0"/>
          </a:p>
          <a:p>
            <a:pPr algn="ctr"/>
            <a:r>
              <a:rPr lang="he-IL" b="1" dirty="0"/>
              <a:t>8 3 4</a:t>
            </a:r>
            <a:endParaRPr lang="he-IL" dirty="0"/>
          </a:p>
          <a:p>
            <a:pPr algn="ctr"/>
            <a:r>
              <a:rPr lang="he-IL" b="1" dirty="0"/>
              <a:t>1 5 9</a:t>
            </a:r>
            <a:endParaRPr lang="he-IL" dirty="0"/>
          </a:p>
          <a:p>
            <a:pPr algn="ctr"/>
            <a:r>
              <a:rPr lang="he-IL" b="1" dirty="0"/>
              <a:t>6 7 2</a:t>
            </a:r>
            <a:endParaRPr lang="he-IL" dirty="0"/>
          </a:p>
          <a:p>
            <a:pPr algn="ctr"/>
            <a:r>
              <a:rPr lang="he-IL" b="1" dirty="0"/>
              <a:t>8+2=10, 6+4=10, 1+9=10 וכן הלאה</a:t>
            </a:r>
            <a:endParaRPr lang="he-IL" dirty="0"/>
          </a:p>
          <a:p>
            <a:endParaRPr lang="he-IL" dirty="0"/>
          </a:p>
        </p:txBody>
      </p:sp>
      <p:pic>
        <p:nvPicPr>
          <p:cNvPr id="4" name="תמונה 3"/>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8901057" y="237874"/>
            <a:ext cx="2611239" cy="260591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172948010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חידה מס' 36 שווה 100</a:t>
            </a:r>
            <a:endParaRPr lang="he-IL" dirty="0"/>
          </a:p>
        </p:txBody>
      </p:sp>
      <p:sp>
        <p:nvSpPr>
          <p:cNvPr id="3" name="מציין מיקום תוכן 2"/>
          <p:cNvSpPr>
            <a:spLocks noGrp="1"/>
          </p:cNvSpPr>
          <p:nvPr>
            <p:ph idx="1"/>
          </p:nvPr>
        </p:nvSpPr>
        <p:spPr/>
        <p:txBody>
          <a:bodyPr/>
          <a:lstStyle/>
          <a:p>
            <a:endParaRPr lang="he-IL" dirty="0" smtClean="0"/>
          </a:p>
          <a:p>
            <a:endParaRPr lang="he-IL" dirty="0"/>
          </a:p>
          <a:p>
            <a:pPr algn="ctr"/>
            <a:r>
              <a:rPr lang="he-IL" dirty="0"/>
              <a:t>האם תוכלו למקם סימני חיבור וחיסור בין הספרות הבאות כך שסכומן יהיה שווה ל-100</a:t>
            </a:r>
            <a:r>
              <a:rPr lang="he-IL" dirty="0" smtClean="0"/>
              <a:t>?</a:t>
            </a:r>
            <a:endParaRPr lang="en-US" dirty="0" smtClean="0"/>
          </a:p>
          <a:p>
            <a:pPr algn="ctr"/>
            <a:endParaRPr lang="he-IL" dirty="0"/>
          </a:p>
          <a:p>
            <a:pPr algn="ctr"/>
            <a:r>
              <a:rPr lang="he-IL" sz="4000" b="1" dirty="0"/>
              <a:t>100 = 9 8 7 6 5 4 3 2 1</a:t>
            </a:r>
            <a:endParaRPr lang="he-IL" sz="4000" dirty="0"/>
          </a:p>
          <a:p>
            <a:endParaRPr lang="he-IL" dirty="0"/>
          </a:p>
        </p:txBody>
      </p:sp>
      <p:pic>
        <p:nvPicPr>
          <p:cNvPr id="4" name="תמונה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56233">
            <a:off x="9424416" y="713232"/>
            <a:ext cx="1682496" cy="1682496"/>
          </a:xfrm>
          <a:prstGeom prst="rect">
            <a:avLst/>
          </a:prstGeom>
        </p:spPr>
      </p:pic>
      <p:pic>
        <p:nvPicPr>
          <p:cNvPr id="5" name="תמונה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9030389">
            <a:off x="441055" y="824400"/>
            <a:ext cx="1682496" cy="1682496"/>
          </a:xfrm>
          <a:prstGeom prst="rect">
            <a:avLst/>
          </a:prstGeom>
        </p:spPr>
      </p:pic>
    </p:spTree>
    <p:extLst>
      <p:ext uri="{BB962C8B-B14F-4D97-AF65-F5344CB8AC3E}">
        <p14:creationId xmlns:p14="http://schemas.microsoft.com/office/powerpoint/2010/main" val="793389201"/>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פתרון חידה מס' 36</a:t>
            </a:r>
            <a:endParaRPr lang="he-IL" dirty="0"/>
          </a:p>
        </p:txBody>
      </p:sp>
      <p:sp>
        <p:nvSpPr>
          <p:cNvPr id="3" name="מציין מיקום תוכן 2"/>
          <p:cNvSpPr>
            <a:spLocks noGrp="1"/>
          </p:cNvSpPr>
          <p:nvPr>
            <p:ph idx="1"/>
          </p:nvPr>
        </p:nvSpPr>
        <p:spPr/>
        <p:txBody>
          <a:bodyPr/>
          <a:lstStyle/>
          <a:p>
            <a:endParaRPr lang="he-IL" dirty="0" smtClean="0"/>
          </a:p>
          <a:p>
            <a:pPr algn="ctr"/>
            <a:endParaRPr lang="he-IL" dirty="0"/>
          </a:p>
          <a:p>
            <a:pPr algn="ctr"/>
            <a:r>
              <a:rPr lang="he-IL" b="1" dirty="0"/>
              <a:t>100 = 9 8 7 6 5 4 3 2 </a:t>
            </a:r>
            <a:r>
              <a:rPr lang="he-IL" b="1" dirty="0" smtClean="0"/>
              <a:t>1</a:t>
            </a:r>
          </a:p>
          <a:p>
            <a:pPr algn="ctr"/>
            <a:endParaRPr lang="he-IL" dirty="0"/>
          </a:p>
          <a:p>
            <a:pPr algn="ctr"/>
            <a:r>
              <a:rPr lang="he-IL" dirty="0"/>
              <a:t/>
            </a:r>
            <a:br>
              <a:rPr lang="he-IL" dirty="0"/>
            </a:br>
            <a:r>
              <a:rPr lang="he-IL" b="1" dirty="0"/>
              <a:t>100 = 89 + 67 - 45 </a:t>
            </a:r>
            <a:r>
              <a:rPr lang="he-IL" b="1" dirty="0" smtClean="0"/>
              <a:t>– 123</a:t>
            </a:r>
            <a:endParaRPr lang="he-IL" dirty="0" smtClean="0"/>
          </a:p>
          <a:p>
            <a:pPr algn="ctr"/>
            <a:endParaRPr lang="he-IL" dirty="0"/>
          </a:p>
          <a:p>
            <a:pPr algn="ctr"/>
            <a:endParaRPr lang="he-IL" dirty="0" smtClean="0"/>
          </a:p>
          <a:p>
            <a:pPr algn="ctr"/>
            <a:endParaRPr lang="he-IL" dirty="0"/>
          </a:p>
        </p:txBody>
      </p:sp>
      <p:sp>
        <p:nvSpPr>
          <p:cNvPr id="4" name="חץ למטה 3"/>
          <p:cNvSpPr/>
          <p:nvPr/>
        </p:nvSpPr>
        <p:spPr>
          <a:xfrm>
            <a:off x="5660136" y="3721608"/>
            <a:ext cx="347472" cy="55778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extLst>
      <p:ext uri="{BB962C8B-B14F-4D97-AF65-F5344CB8AC3E}">
        <p14:creationId xmlns:p14="http://schemas.microsoft.com/office/powerpoint/2010/main" val="342582092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חידה מס' 37 </a:t>
            </a:r>
            <a:br>
              <a:rPr lang="he-IL" dirty="0" smtClean="0"/>
            </a:br>
            <a:r>
              <a:rPr lang="he-IL" dirty="0" smtClean="0"/>
              <a:t>מצאו את המספר החסר</a:t>
            </a:r>
            <a:endParaRPr lang="he-IL" dirty="0"/>
          </a:p>
        </p:txBody>
      </p:sp>
      <p:sp>
        <p:nvSpPr>
          <p:cNvPr id="3" name="מציין מיקום תוכן 2"/>
          <p:cNvSpPr>
            <a:spLocks noGrp="1"/>
          </p:cNvSpPr>
          <p:nvPr>
            <p:ph idx="1"/>
          </p:nvPr>
        </p:nvSpPr>
        <p:spPr>
          <a:xfrm>
            <a:off x="4700017" y="7033530"/>
            <a:ext cx="7608912" cy="3116309"/>
          </a:xfrm>
        </p:spPr>
        <p:txBody>
          <a:bodyPr/>
          <a:lstStyle/>
          <a:p>
            <a:endParaRPr lang="he-IL" dirty="0" smtClean="0"/>
          </a:p>
          <a:p>
            <a:endParaRPr lang="he-IL" dirty="0"/>
          </a:p>
        </p:txBody>
      </p:sp>
      <p:pic>
        <p:nvPicPr>
          <p:cNvPr id="5122" name="Picture 2" descr="http://yo-yoo.co.il/pics/uploads/366bb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31463" y="2575263"/>
            <a:ext cx="3474593" cy="37877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8119779"/>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024128" y="786384"/>
            <a:ext cx="9720072" cy="1499616"/>
          </a:xfrm>
        </p:spPr>
        <p:txBody>
          <a:bodyPr/>
          <a:lstStyle/>
          <a:p>
            <a:pPr algn="ctr"/>
            <a:r>
              <a:rPr lang="he-IL" dirty="0" smtClean="0"/>
              <a:t>פתרון חידה מס' 37</a:t>
            </a:r>
            <a:endParaRPr lang="he-IL" dirty="0"/>
          </a:p>
        </p:txBody>
      </p:sp>
      <p:sp>
        <p:nvSpPr>
          <p:cNvPr id="3" name="מציין מיקום תוכן 2"/>
          <p:cNvSpPr>
            <a:spLocks noGrp="1"/>
          </p:cNvSpPr>
          <p:nvPr>
            <p:ph idx="1"/>
          </p:nvPr>
        </p:nvSpPr>
        <p:spPr/>
        <p:txBody>
          <a:bodyPr>
            <a:normAutofit lnSpcReduction="10000"/>
          </a:bodyPr>
          <a:lstStyle/>
          <a:p>
            <a:endParaRPr lang="he-IL" dirty="0" smtClean="0"/>
          </a:p>
          <a:p>
            <a:pPr algn="ctr"/>
            <a:r>
              <a:rPr lang="he-IL" dirty="0" smtClean="0"/>
              <a:t>(</a:t>
            </a:r>
            <a:r>
              <a:rPr lang="he-IL" dirty="0"/>
              <a:t>יש 2 תשובות </a:t>
            </a:r>
            <a:r>
              <a:rPr lang="he-IL" dirty="0" smtClean="0"/>
              <a:t>אפשריות)</a:t>
            </a:r>
          </a:p>
          <a:p>
            <a:pPr algn="ctr"/>
            <a:r>
              <a:rPr lang="he-IL" dirty="0"/>
              <a:t/>
            </a:r>
            <a:br>
              <a:rPr lang="he-IL" dirty="0"/>
            </a:br>
            <a:r>
              <a:rPr lang="he-IL" dirty="0"/>
              <a:t>תשובה 1 : </a:t>
            </a:r>
            <a:endParaRPr lang="he-IL" dirty="0" smtClean="0"/>
          </a:p>
          <a:p>
            <a:pPr algn="ctr"/>
            <a:r>
              <a:rPr lang="he-IL" dirty="0" smtClean="0"/>
              <a:t>98 </a:t>
            </a:r>
            <a:r>
              <a:rPr lang="he-IL" dirty="0"/>
              <a:t>, מספר ראשון כפול מספר שני ועוד המספר השני פחות 1 . </a:t>
            </a:r>
            <a:endParaRPr lang="he-IL" dirty="0" smtClean="0"/>
          </a:p>
          <a:p>
            <a:pPr algn="ctr"/>
            <a:r>
              <a:rPr lang="he-IL" dirty="0" smtClean="0"/>
              <a:t>תשובה </a:t>
            </a:r>
            <a:r>
              <a:rPr lang="he-IL" dirty="0"/>
              <a:t>2 </a:t>
            </a:r>
            <a:r>
              <a:rPr lang="he-IL" dirty="0" smtClean="0"/>
              <a:t>:</a:t>
            </a:r>
          </a:p>
          <a:p>
            <a:pPr algn="ctr"/>
            <a:r>
              <a:rPr lang="he-IL" dirty="0" smtClean="0"/>
              <a:t> </a:t>
            </a:r>
            <a:r>
              <a:rPr lang="he-IL" dirty="0"/>
              <a:t>99 , מספר ראשון כפול מספר שני ועוד המספר הראשון מהשורה הקודמת . שניהם מתקיימים בכל השורות .</a:t>
            </a:r>
          </a:p>
          <a:p>
            <a:pPr algn="ctr"/>
            <a:r>
              <a:rPr lang="he-IL" dirty="0"/>
              <a:t/>
            </a:r>
            <a:br>
              <a:rPr lang="he-IL" dirty="0"/>
            </a:br>
            <a:endParaRPr lang="he-IL" dirty="0"/>
          </a:p>
        </p:txBody>
      </p:sp>
    </p:spTree>
    <p:extLst>
      <p:ext uri="{BB962C8B-B14F-4D97-AF65-F5344CB8AC3E}">
        <p14:creationId xmlns:p14="http://schemas.microsoft.com/office/powerpoint/2010/main" val="244327814"/>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חידה מס' 38</a:t>
            </a:r>
            <a:br>
              <a:rPr lang="he-IL" dirty="0" smtClean="0"/>
            </a:br>
            <a:r>
              <a:rPr lang="he-IL" dirty="0" smtClean="0"/>
              <a:t>חידת גפרורים</a:t>
            </a:r>
            <a:endParaRPr lang="he-IL" dirty="0"/>
          </a:p>
        </p:txBody>
      </p:sp>
      <p:sp>
        <p:nvSpPr>
          <p:cNvPr id="3" name="מציין מיקום תוכן 2"/>
          <p:cNvSpPr>
            <a:spLocks noGrp="1"/>
          </p:cNvSpPr>
          <p:nvPr>
            <p:ph idx="1"/>
          </p:nvPr>
        </p:nvSpPr>
        <p:spPr>
          <a:xfrm>
            <a:off x="4453128" y="6556248"/>
            <a:ext cx="9720073" cy="4023360"/>
          </a:xfrm>
        </p:spPr>
        <p:txBody>
          <a:bodyPr/>
          <a:lstStyle/>
          <a:p>
            <a:endParaRPr lang="he-IL" dirty="0" smtClean="0"/>
          </a:p>
          <a:p>
            <a:endParaRPr lang="he-IL" dirty="0"/>
          </a:p>
          <a:p>
            <a:endParaRPr lang="he-IL" dirty="0"/>
          </a:p>
        </p:txBody>
      </p:sp>
      <p:sp>
        <p:nvSpPr>
          <p:cNvPr id="4" name="Rectangle 1"/>
          <p:cNvSpPr>
            <a:spLocks noChangeArrowheads="1"/>
          </p:cNvSpPr>
          <p:nvPr/>
        </p:nvSpPr>
        <p:spPr bwMode="auto">
          <a:xfrm>
            <a:off x="3429000" y="427024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he-IL" altLang="he-IL" sz="1800" b="0" i="0" u="none" strike="noStrike" cap="none" normalizeH="0" baseline="0" smtClean="0">
                <a:ln>
                  <a:noFill/>
                </a:ln>
                <a:solidFill>
                  <a:srgbClr val="000000"/>
                </a:solidFill>
                <a:effectLst/>
                <a:latin typeface="Arial" panose="020B0604020202020204" pitchFamily="34" charset="0"/>
                <a:cs typeface="Arial" panose="020B0604020202020204" pitchFamily="34" charset="0"/>
              </a:rPr>
              <a:t>תזיזו 2 גפרורים להגיע לתשובה נכונה , רק שניים </a:t>
            </a:r>
            <a:r>
              <a:rPr kumimoji="0" lang="he-IL" altLang="he-IL" sz="1800" b="0" i="0" u="none" strike="noStrike" cap="none" normalizeH="0" baseline="0" smtClean="0">
                <a:ln>
                  <a:noFill/>
                </a:ln>
                <a:solidFill>
                  <a:schemeClr val="tx1"/>
                </a:solidFill>
                <a:effectLst/>
              </a:rPr>
              <a:t/>
            </a:r>
            <a:br>
              <a:rPr kumimoji="0" lang="he-IL" altLang="he-IL" sz="1800" b="0" i="0" u="none" strike="noStrike" cap="none" normalizeH="0" baseline="0" smtClean="0">
                <a:ln>
                  <a:noFill/>
                </a:ln>
                <a:solidFill>
                  <a:schemeClr val="tx1"/>
                </a:solidFill>
                <a:effectLst/>
              </a:rPr>
            </a:br>
            <a:r>
              <a:rPr kumimoji="0" lang="he-IL" altLang="he-IL" sz="1800" b="0" i="0" u="none" strike="noStrike" cap="none" normalizeH="0" baseline="0" smtClean="0">
                <a:ln>
                  <a:noFill/>
                </a:ln>
                <a:solidFill>
                  <a:schemeClr val="tx1"/>
                </a:solidFill>
                <a:effectLst/>
                <a:latin typeface="Arial" panose="020B0604020202020204" pitchFamily="34" charset="0"/>
              </a:rPr>
              <a:t>  </a:t>
            </a:r>
            <a:r>
              <a:rPr kumimoji="0" lang="he-IL" altLang="he-IL" sz="11400" b="0" i="0" u="none" strike="noStrike" cap="none" normalizeH="0" baseline="0" smtClean="0">
                <a:ln>
                  <a:noFill/>
                </a:ln>
                <a:solidFill>
                  <a:schemeClr val="tx1"/>
                </a:solidFill>
                <a:effectLst/>
                <a:latin typeface="Arial" panose="020B0604020202020204" pitchFamily="34" charset="0"/>
              </a:rPr>
              <a:t> </a:t>
            </a:r>
            <a:endParaRPr kumimoji="0" lang="he-IL" altLang="he-IL" sz="1800" b="0" i="0" u="none" strike="noStrike" cap="none" normalizeH="0" baseline="0" smtClean="0">
              <a:ln>
                <a:noFill/>
              </a:ln>
              <a:solidFill>
                <a:schemeClr val="tx1"/>
              </a:solidFill>
              <a:effectLst/>
              <a:latin typeface="Arial" panose="020B0604020202020204" pitchFamily="34" charset="0"/>
            </a:endParaRPr>
          </a:p>
        </p:txBody>
      </p:sp>
      <p:pic>
        <p:nvPicPr>
          <p:cNvPr id="6146" name="Picture 2" descr="http://yo-yoo.co.il/hidot/pics/17-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4575" y="3539998"/>
            <a:ext cx="5267325" cy="1819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24810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פתרון חידה מס' 38</a:t>
            </a:r>
            <a:endParaRPr lang="he-IL" dirty="0"/>
          </a:p>
        </p:txBody>
      </p:sp>
      <p:sp>
        <p:nvSpPr>
          <p:cNvPr id="5" name="מציין מיקום תוכן 4"/>
          <p:cNvSpPr>
            <a:spLocks noGrp="1"/>
          </p:cNvSpPr>
          <p:nvPr>
            <p:ph idx="1"/>
          </p:nvPr>
        </p:nvSpPr>
        <p:spPr/>
        <p:txBody>
          <a:bodyPr/>
          <a:lstStyle/>
          <a:p>
            <a:endParaRPr lang="he-IL" dirty="0" smtClean="0"/>
          </a:p>
          <a:p>
            <a:endParaRPr lang="he-IL" dirty="0"/>
          </a:p>
          <a:p>
            <a:endParaRPr lang="he-IL" dirty="0"/>
          </a:p>
        </p:txBody>
      </p:sp>
      <p:pic>
        <p:nvPicPr>
          <p:cNvPr id="6" name="תמונה 5"/>
          <p:cNvPicPr>
            <a:picLocks noChangeAspect="1"/>
          </p:cNvPicPr>
          <p:nvPr/>
        </p:nvPicPr>
        <p:blipFill>
          <a:blip r:embed="rId2"/>
          <a:stretch>
            <a:fillRect/>
          </a:stretch>
        </p:blipFill>
        <p:spPr>
          <a:xfrm>
            <a:off x="1990725" y="2290762"/>
            <a:ext cx="8210550" cy="2276475"/>
          </a:xfrm>
          <a:prstGeom prst="rect">
            <a:avLst/>
          </a:prstGeom>
        </p:spPr>
      </p:pic>
    </p:spTree>
    <p:extLst>
      <p:ext uri="{BB962C8B-B14F-4D97-AF65-F5344CB8AC3E}">
        <p14:creationId xmlns:p14="http://schemas.microsoft.com/office/powerpoint/2010/main" val="2645542810"/>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חידה מס' 39 </a:t>
            </a:r>
            <a:br>
              <a:rPr lang="he-IL" dirty="0" smtClean="0"/>
            </a:br>
            <a:r>
              <a:rPr lang="he-IL" dirty="0" smtClean="0"/>
              <a:t>לחצות את הנהר</a:t>
            </a:r>
            <a:endParaRPr lang="he-IL" dirty="0"/>
          </a:p>
        </p:txBody>
      </p:sp>
      <p:sp>
        <p:nvSpPr>
          <p:cNvPr id="3" name="מציין מיקום תוכן 2"/>
          <p:cNvSpPr>
            <a:spLocks noGrp="1"/>
          </p:cNvSpPr>
          <p:nvPr>
            <p:ph idx="1"/>
          </p:nvPr>
        </p:nvSpPr>
        <p:spPr/>
        <p:txBody>
          <a:bodyPr/>
          <a:lstStyle/>
          <a:p>
            <a:endParaRPr lang="he-IL" dirty="0" smtClean="0"/>
          </a:p>
          <a:p>
            <a:endParaRPr lang="he-IL" dirty="0"/>
          </a:p>
          <a:p>
            <a:pPr algn="ctr"/>
            <a:r>
              <a:rPr lang="he-IL" dirty="0"/>
              <a:t>5 אנשים רוצים לחצות נהר באמצע הלילה, בעזרת סירה שיכולה להכיל עד 2 אנשים. </a:t>
            </a:r>
            <a:br>
              <a:rPr lang="he-IL" dirty="0"/>
            </a:br>
            <a:r>
              <a:rPr lang="he-IL" dirty="0"/>
              <a:t>לכל איש לוקח לחצות את הנהר 1, 3, 6, 9, 11 דקות בהתאמה. כאשר חצייה של שני אנשים, תבוצע בזמן האיטי מבין השניים. </a:t>
            </a:r>
            <a:br>
              <a:rPr lang="he-IL" dirty="0"/>
            </a:br>
            <a:r>
              <a:rPr lang="he-IL" dirty="0"/>
              <a:t>לרשותם מנורה שיכולה להאיר במשך 30 דקות. </a:t>
            </a:r>
            <a:br>
              <a:rPr lang="he-IL" dirty="0"/>
            </a:br>
            <a:r>
              <a:rPr lang="he-IL" dirty="0"/>
              <a:t>כיצד עליהם לחצות את הנהר, לפני שהמנורה תכבה? </a:t>
            </a:r>
            <a:br>
              <a:rPr lang="he-IL" dirty="0"/>
            </a:br>
            <a:r>
              <a:rPr lang="he-IL" dirty="0"/>
              <a:t/>
            </a:r>
            <a:br>
              <a:rPr lang="he-IL" dirty="0"/>
            </a:br>
            <a:endParaRPr lang="he-IL" dirty="0"/>
          </a:p>
        </p:txBody>
      </p:sp>
      <p:pic>
        <p:nvPicPr>
          <p:cNvPr id="4" name="תמונה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25933" y="585216"/>
            <a:ext cx="3098799" cy="2330296"/>
          </a:xfrm>
          <a:prstGeom prst="ellipse">
            <a:avLst/>
          </a:prstGeom>
          <a:ln>
            <a:noFill/>
          </a:ln>
          <a:effectLst>
            <a:softEdge rad="112500"/>
          </a:effectLst>
        </p:spPr>
      </p:pic>
    </p:spTree>
    <p:extLst>
      <p:ext uri="{BB962C8B-B14F-4D97-AF65-F5344CB8AC3E}">
        <p14:creationId xmlns:p14="http://schemas.microsoft.com/office/powerpoint/2010/main" val="302023584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פתרון חידה מס' 39</a:t>
            </a:r>
            <a:endParaRPr lang="he-IL" dirty="0"/>
          </a:p>
        </p:txBody>
      </p:sp>
      <p:sp>
        <p:nvSpPr>
          <p:cNvPr id="3" name="מציין מיקום תוכן 2"/>
          <p:cNvSpPr>
            <a:spLocks noGrp="1"/>
          </p:cNvSpPr>
          <p:nvPr>
            <p:ph idx="1"/>
          </p:nvPr>
        </p:nvSpPr>
        <p:spPr/>
        <p:txBody>
          <a:bodyPr/>
          <a:lstStyle/>
          <a:p>
            <a:endParaRPr lang="he-IL" dirty="0" smtClean="0"/>
          </a:p>
          <a:p>
            <a:endParaRPr lang="he-IL" dirty="0"/>
          </a:p>
          <a:p>
            <a:pPr algn="r"/>
            <a:r>
              <a:rPr lang="he-IL" dirty="0"/>
              <a:t>1. 1,3 עוברים 1 חוזר, נשאר: 30-3-1=26</a:t>
            </a:r>
            <a:br>
              <a:rPr lang="he-IL" dirty="0"/>
            </a:br>
            <a:r>
              <a:rPr lang="he-IL" dirty="0"/>
              <a:t>2. 11,9 עוברים, 3 חוזר, נשאר 26-11-3=12</a:t>
            </a:r>
            <a:br>
              <a:rPr lang="he-IL" dirty="0"/>
            </a:br>
            <a:r>
              <a:rPr lang="he-IL" dirty="0"/>
              <a:t>3. 6,1 עוברים, 1 חוזר, נשאר 12-6-1=5</a:t>
            </a:r>
            <a:br>
              <a:rPr lang="he-IL" dirty="0"/>
            </a:br>
            <a:r>
              <a:rPr lang="he-IL" dirty="0"/>
              <a:t>4. 1,3 עוברים, נשאר 5-3=2</a:t>
            </a:r>
            <a:br>
              <a:rPr lang="he-IL" dirty="0"/>
            </a:br>
            <a:r>
              <a:rPr lang="he-IL" dirty="0"/>
              <a:t>זהו כולם עברו ונשארו עוד 2 דקות.</a:t>
            </a:r>
          </a:p>
        </p:txBody>
      </p:sp>
      <p:pic>
        <p:nvPicPr>
          <p:cNvPr id="4" name="תמונה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63171"/>
            <a:ext cx="4362450" cy="28575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744316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חידה מס' 4</a:t>
            </a:r>
            <a:endParaRPr lang="en-US" dirty="0"/>
          </a:p>
        </p:txBody>
      </p:sp>
      <p:sp>
        <p:nvSpPr>
          <p:cNvPr id="3" name="מציין מיקום תוכן 2"/>
          <p:cNvSpPr>
            <a:spLocks noGrp="1"/>
          </p:cNvSpPr>
          <p:nvPr>
            <p:ph idx="1"/>
          </p:nvPr>
        </p:nvSpPr>
        <p:spPr/>
        <p:txBody>
          <a:bodyPr/>
          <a:lstStyle/>
          <a:p>
            <a:pPr algn="r" rtl="1"/>
            <a:r>
              <a:rPr lang="he-IL" b="0" i="0" dirty="0" smtClean="0">
                <a:solidFill>
                  <a:srgbClr val="000000"/>
                </a:solidFill>
                <a:effectLst/>
                <a:latin typeface="Times New Roman" panose="02020603050405020304" pitchFamily="18" charset="0"/>
              </a:rPr>
              <a:t>איש אחד אוהב 400 אבל לא 300. הוא אוהב 100 אבל לא 99. הוא אוהב 3600 אבל לא 3700.</a:t>
            </a:r>
            <a:br>
              <a:rPr lang="he-IL" b="0" i="0" dirty="0" smtClean="0">
                <a:solidFill>
                  <a:srgbClr val="000000"/>
                </a:solidFill>
                <a:effectLst/>
                <a:latin typeface="Times New Roman" panose="02020603050405020304" pitchFamily="18" charset="0"/>
              </a:rPr>
            </a:br>
            <a:r>
              <a:rPr lang="he-IL" b="0" i="0" dirty="0" smtClean="0">
                <a:solidFill>
                  <a:srgbClr val="000000"/>
                </a:solidFill>
                <a:effectLst/>
                <a:latin typeface="Times New Roman" panose="02020603050405020304" pitchFamily="18" charset="0"/>
              </a:rPr>
              <a:t>לפי המספרים שהוא אוהב, מה עוד הגיוני שיאהב ?</a:t>
            </a:r>
          </a:p>
          <a:p>
            <a:pPr algn="r" rtl="1"/>
            <a:r>
              <a:rPr lang="he-IL" b="0" i="0" dirty="0" smtClean="0">
                <a:solidFill>
                  <a:srgbClr val="000000"/>
                </a:solidFill>
                <a:effectLst/>
                <a:latin typeface="Times New Roman" panose="02020603050405020304" pitchFamily="18" charset="0"/>
              </a:rPr>
              <a:t>א. 900</a:t>
            </a:r>
            <a:br>
              <a:rPr lang="he-IL" b="0" i="0" dirty="0" smtClean="0">
                <a:solidFill>
                  <a:srgbClr val="000000"/>
                </a:solidFill>
                <a:effectLst/>
                <a:latin typeface="Times New Roman" panose="02020603050405020304" pitchFamily="18" charset="0"/>
              </a:rPr>
            </a:br>
            <a:r>
              <a:rPr lang="he-IL" b="0" i="0" dirty="0" smtClean="0">
                <a:solidFill>
                  <a:srgbClr val="000000"/>
                </a:solidFill>
                <a:effectLst/>
                <a:latin typeface="Times New Roman" panose="02020603050405020304" pitchFamily="18" charset="0"/>
              </a:rPr>
              <a:t>ב. 1000</a:t>
            </a:r>
            <a:br>
              <a:rPr lang="he-IL" b="0" i="0" dirty="0" smtClean="0">
                <a:solidFill>
                  <a:srgbClr val="000000"/>
                </a:solidFill>
                <a:effectLst/>
                <a:latin typeface="Times New Roman" panose="02020603050405020304" pitchFamily="18" charset="0"/>
              </a:rPr>
            </a:br>
            <a:r>
              <a:rPr lang="he-IL" b="0" i="0" dirty="0" smtClean="0">
                <a:solidFill>
                  <a:srgbClr val="000000"/>
                </a:solidFill>
                <a:effectLst/>
                <a:latin typeface="Times New Roman" panose="02020603050405020304" pitchFamily="18" charset="0"/>
              </a:rPr>
              <a:t>ג. 1100</a:t>
            </a:r>
            <a:br>
              <a:rPr lang="he-IL" b="0" i="0" dirty="0" smtClean="0">
                <a:solidFill>
                  <a:srgbClr val="000000"/>
                </a:solidFill>
                <a:effectLst/>
                <a:latin typeface="Times New Roman" panose="02020603050405020304" pitchFamily="18" charset="0"/>
              </a:rPr>
            </a:br>
            <a:r>
              <a:rPr lang="he-IL" b="0" i="0" dirty="0" smtClean="0">
                <a:solidFill>
                  <a:srgbClr val="000000"/>
                </a:solidFill>
                <a:effectLst/>
                <a:latin typeface="Times New Roman" panose="02020603050405020304" pitchFamily="18" charset="0"/>
              </a:rPr>
              <a:t>ד. 1200</a:t>
            </a:r>
          </a:p>
          <a:p>
            <a:pPr marL="0" indent="0" algn="ctr">
              <a:buNone/>
            </a:pPr>
            <a:endParaRPr lang="en-US" dirty="0"/>
          </a:p>
        </p:txBody>
      </p:sp>
      <p:pic>
        <p:nvPicPr>
          <p:cNvPr id="4" name="תמונה 3"/>
          <p:cNvPicPr>
            <a:picLocks noChangeAspect="1"/>
          </p:cNvPicPr>
          <p:nvPr/>
        </p:nvPicPr>
        <p:blipFill>
          <a:blip r:embed="rId2"/>
          <a:stretch>
            <a:fillRect/>
          </a:stretch>
        </p:blipFill>
        <p:spPr>
          <a:xfrm>
            <a:off x="2716555" y="4035769"/>
            <a:ext cx="2162175" cy="2114550"/>
          </a:xfrm>
          <a:prstGeom prst="rect">
            <a:avLst/>
          </a:prstGeom>
        </p:spPr>
      </p:pic>
    </p:spTree>
    <p:extLst>
      <p:ext uri="{BB962C8B-B14F-4D97-AF65-F5344CB8AC3E}">
        <p14:creationId xmlns:p14="http://schemas.microsoft.com/office/powerpoint/2010/main" val="3038023386"/>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חידה מס' 40</a:t>
            </a:r>
            <a:endParaRPr lang="he-IL" dirty="0"/>
          </a:p>
        </p:txBody>
      </p:sp>
      <p:pic>
        <p:nvPicPr>
          <p:cNvPr id="4" name="מציין מיקום תוכן 3"/>
          <p:cNvPicPr>
            <a:picLocks noGrp="1" noChangeAspect="1"/>
          </p:cNvPicPr>
          <p:nvPr>
            <p:ph idx="1"/>
          </p:nvPr>
        </p:nvPicPr>
        <p:blipFill>
          <a:blip r:embed="rId2"/>
          <a:stretch>
            <a:fillRect/>
          </a:stretch>
        </p:blipFill>
        <p:spPr>
          <a:xfrm>
            <a:off x="2235200" y="1576476"/>
            <a:ext cx="7391400" cy="4732250"/>
          </a:xfrm>
          <a:prstGeom prst="rect">
            <a:avLst/>
          </a:prstGeom>
        </p:spPr>
      </p:pic>
    </p:spTree>
    <p:extLst>
      <p:ext uri="{BB962C8B-B14F-4D97-AF65-F5344CB8AC3E}">
        <p14:creationId xmlns:p14="http://schemas.microsoft.com/office/powerpoint/2010/main" val="129937253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פתרון חידה מס' 40</a:t>
            </a:r>
            <a:endParaRPr lang="he-IL" dirty="0"/>
          </a:p>
        </p:txBody>
      </p:sp>
      <p:sp>
        <p:nvSpPr>
          <p:cNvPr id="3" name="מציין מיקום תוכן 2"/>
          <p:cNvSpPr>
            <a:spLocks noGrp="1"/>
          </p:cNvSpPr>
          <p:nvPr>
            <p:ph idx="1"/>
          </p:nvPr>
        </p:nvSpPr>
        <p:spPr/>
        <p:txBody>
          <a:bodyPr/>
          <a:lstStyle/>
          <a:p>
            <a:pPr algn="ctr"/>
            <a:r>
              <a:rPr lang="he-IL" sz="2400" b="1" dirty="0">
                <a:ea typeface="Times New Roman" panose="02020603050405020304" pitchFamily="18" charset="0"/>
                <a:cs typeface="Tahoma" panose="020B0604030504040204" pitchFamily="34" charset="0"/>
              </a:rPr>
              <a:t>תרנגול 6.5  , תרנגולת 4.1, אפרוח 2</a:t>
            </a:r>
            <a:endParaRPr lang="he-IL" dirty="0"/>
          </a:p>
        </p:txBody>
      </p:sp>
    </p:spTree>
    <p:extLst>
      <p:ext uri="{BB962C8B-B14F-4D97-AF65-F5344CB8AC3E}">
        <p14:creationId xmlns:p14="http://schemas.microsoft.com/office/powerpoint/2010/main" val="326773343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חידה מס' 41</a:t>
            </a:r>
            <a:endParaRPr lang="he-IL" dirty="0"/>
          </a:p>
        </p:txBody>
      </p:sp>
      <p:pic>
        <p:nvPicPr>
          <p:cNvPr id="4" name="מציין מיקום תוכן 3"/>
          <p:cNvPicPr>
            <a:picLocks noGrp="1" noChangeAspect="1"/>
          </p:cNvPicPr>
          <p:nvPr>
            <p:ph idx="1"/>
          </p:nvPr>
        </p:nvPicPr>
        <p:blipFill>
          <a:blip r:embed="rId2"/>
          <a:stretch>
            <a:fillRect/>
          </a:stretch>
        </p:blipFill>
        <p:spPr>
          <a:xfrm>
            <a:off x="2641600" y="1834482"/>
            <a:ext cx="6273800" cy="4273076"/>
          </a:xfrm>
          <a:prstGeom prst="rect">
            <a:avLst/>
          </a:prstGeom>
        </p:spPr>
      </p:pic>
    </p:spTree>
    <p:extLst>
      <p:ext uri="{BB962C8B-B14F-4D97-AF65-F5344CB8AC3E}">
        <p14:creationId xmlns:p14="http://schemas.microsoft.com/office/powerpoint/2010/main" val="225465546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פתרון חידה 41</a:t>
            </a:r>
            <a:endParaRPr lang="he-IL" dirty="0"/>
          </a:p>
        </p:txBody>
      </p:sp>
      <p:sp>
        <p:nvSpPr>
          <p:cNvPr id="3" name="מציין מיקום תוכן 2"/>
          <p:cNvSpPr>
            <a:spLocks noGrp="1"/>
          </p:cNvSpPr>
          <p:nvPr>
            <p:ph idx="1"/>
          </p:nvPr>
        </p:nvSpPr>
        <p:spPr/>
        <p:txBody>
          <a:bodyPr/>
          <a:lstStyle/>
          <a:p>
            <a:pPr algn="ctr"/>
            <a:r>
              <a:rPr lang="he-IL" b="1" dirty="0"/>
              <a:t> מחוגה 10, סרגל 2</a:t>
            </a:r>
            <a:endParaRPr lang="he-IL" dirty="0"/>
          </a:p>
        </p:txBody>
      </p:sp>
    </p:spTree>
    <p:extLst>
      <p:ext uri="{BB962C8B-B14F-4D97-AF65-F5344CB8AC3E}">
        <p14:creationId xmlns:p14="http://schemas.microsoft.com/office/powerpoint/2010/main" val="263827995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חידה מס' 42</a:t>
            </a:r>
            <a:endParaRPr lang="he-IL" dirty="0"/>
          </a:p>
        </p:txBody>
      </p:sp>
      <p:pic>
        <p:nvPicPr>
          <p:cNvPr id="4" name="מציין מיקום תוכן 3"/>
          <p:cNvPicPr>
            <a:picLocks noGrp="1" noChangeAspect="1"/>
          </p:cNvPicPr>
          <p:nvPr>
            <p:ph idx="1"/>
          </p:nvPr>
        </p:nvPicPr>
        <p:blipFill>
          <a:blip r:embed="rId2"/>
          <a:stretch>
            <a:fillRect/>
          </a:stretch>
        </p:blipFill>
        <p:spPr>
          <a:xfrm>
            <a:off x="2768601" y="1547768"/>
            <a:ext cx="6248400" cy="4760958"/>
          </a:xfrm>
          <a:prstGeom prst="rect">
            <a:avLst/>
          </a:prstGeom>
        </p:spPr>
      </p:pic>
    </p:spTree>
    <p:extLst>
      <p:ext uri="{BB962C8B-B14F-4D97-AF65-F5344CB8AC3E}">
        <p14:creationId xmlns:p14="http://schemas.microsoft.com/office/powerpoint/2010/main" val="238057670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פתרון חידה מס' 42</a:t>
            </a:r>
            <a:endParaRPr lang="he-IL" dirty="0"/>
          </a:p>
        </p:txBody>
      </p:sp>
      <p:sp>
        <p:nvSpPr>
          <p:cNvPr id="3" name="מציין מיקום תוכן 2"/>
          <p:cNvSpPr>
            <a:spLocks noGrp="1"/>
          </p:cNvSpPr>
          <p:nvPr>
            <p:ph idx="1"/>
          </p:nvPr>
        </p:nvSpPr>
        <p:spPr/>
        <p:txBody>
          <a:bodyPr/>
          <a:lstStyle/>
          <a:p>
            <a:pPr algn="ctr"/>
            <a:r>
              <a:rPr lang="he-IL" b="1" dirty="0"/>
              <a:t>ילד 12 ,ילדה 9 ,גברת 42  </a:t>
            </a:r>
            <a:endParaRPr lang="en-US" dirty="0"/>
          </a:p>
          <a:p>
            <a:pPr algn="ctr"/>
            <a:endParaRPr lang="he-IL" dirty="0"/>
          </a:p>
        </p:txBody>
      </p:sp>
    </p:spTree>
    <p:extLst>
      <p:ext uri="{BB962C8B-B14F-4D97-AF65-F5344CB8AC3E}">
        <p14:creationId xmlns:p14="http://schemas.microsoft.com/office/powerpoint/2010/main" val="308459950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חידה מס' 43</a:t>
            </a:r>
            <a:endParaRPr lang="he-IL" dirty="0"/>
          </a:p>
        </p:txBody>
      </p:sp>
      <p:pic>
        <p:nvPicPr>
          <p:cNvPr id="4" name="מציין מיקום תוכן 3"/>
          <p:cNvPicPr>
            <a:picLocks noGrp="1" noChangeAspect="1"/>
          </p:cNvPicPr>
          <p:nvPr>
            <p:ph idx="1"/>
          </p:nvPr>
        </p:nvPicPr>
        <p:blipFill>
          <a:blip r:embed="rId2"/>
          <a:stretch>
            <a:fillRect/>
          </a:stretch>
        </p:blipFill>
        <p:spPr>
          <a:xfrm>
            <a:off x="3225800" y="1599418"/>
            <a:ext cx="5994400" cy="4709308"/>
          </a:xfrm>
          <a:prstGeom prst="rect">
            <a:avLst/>
          </a:prstGeom>
        </p:spPr>
      </p:pic>
    </p:spTree>
    <p:extLst>
      <p:ext uri="{BB962C8B-B14F-4D97-AF65-F5344CB8AC3E}">
        <p14:creationId xmlns:p14="http://schemas.microsoft.com/office/powerpoint/2010/main" val="68623730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smtClean="0"/>
              <a:t>פתרון חידה 43</a:t>
            </a:r>
            <a:endParaRPr lang="he-IL" dirty="0"/>
          </a:p>
        </p:txBody>
      </p:sp>
      <p:sp>
        <p:nvSpPr>
          <p:cNvPr id="3" name="מציין מיקום תוכן 2"/>
          <p:cNvSpPr>
            <a:spLocks noGrp="1"/>
          </p:cNvSpPr>
          <p:nvPr>
            <p:ph idx="1"/>
          </p:nvPr>
        </p:nvSpPr>
        <p:spPr/>
        <p:txBody>
          <a:bodyPr/>
          <a:lstStyle/>
          <a:p>
            <a:pPr algn="ctr"/>
            <a:r>
              <a:rPr lang="he-IL" sz="2400" b="1" dirty="0">
                <a:ea typeface="Times New Roman" panose="02020603050405020304" pitchFamily="18" charset="0"/>
                <a:cs typeface="Tahoma" panose="020B0604030504040204" pitchFamily="34" charset="0"/>
              </a:rPr>
              <a:t>חולצה 55 ₪ , נעליים 157 ₪ מכנסיים: 98 ₪</a:t>
            </a:r>
            <a:endParaRPr lang="he-IL" dirty="0"/>
          </a:p>
        </p:txBody>
      </p:sp>
    </p:spTree>
    <p:extLst>
      <p:ext uri="{BB962C8B-B14F-4D97-AF65-F5344CB8AC3E}">
        <p14:creationId xmlns:p14="http://schemas.microsoft.com/office/powerpoint/2010/main" val="35051314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err="1" smtClean="0"/>
              <a:t>פיתרון</a:t>
            </a:r>
            <a:r>
              <a:rPr lang="he-IL" dirty="0" smtClean="0"/>
              <a:t> חידה מס' 4</a:t>
            </a:r>
            <a:endParaRPr lang="en-US" dirty="0"/>
          </a:p>
        </p:txBody>
      </p:sp>
      <p:sp>
        <p:nvSpPr>
          <p:cNvPr id="3" name="מציין מיקום תוכן 2"/>
          <p:cNvSpPr>
            <a:spLocks noGrp="1"/>
          </p:cNvSpPr>
          <p:nvPr>
            <p:ph idx="1"/>
          </p:nvPr>
        </p:nvSpPr>
        <p:spPr/>
        <p:txBody>
          <a:bodyPr/>
          <a:lstStyle/>
          <a:p>
            <a:pPr marL="0" indent="0" algn="ctr">
              <a:buNone/>
            </a:pPr>
            <a:r>
              <a:rPr lang="he-IL" dirty="0" smtClean="0"/>
              <a:t>תשובה נכונה - א. </a:t>
            </a:r>
          </a:p>
          <a:p>
            <a:pPr marL="0" indent="0" algn="ctr">
              <a:buNone/>
            </a:pPr>
            <a:r>
              <a:rPr lang="he-IL" dirty="0" smtClean="0"/>
              <a:t>הסבר - המשותף למספרים שהוא אוהב - מספרים שיש להם שורש שלם.</a:t>
            </a:r>
          </a:p>
          <a:p>
            <a:pPr marL="0" indent="0" algn="ctr">
              <a:buNone/>
            </a:pPr>
            <a:endParaRPr lang="he-IL" dirty="0" smtClean="0"/>
          </a:p>
          <a:p>
            <a:pPr marL="0" indent="0" algn="ctr">
              <a:buNone/>
            </a:pPr>
            <a:r>
              <a:rPr lang="he-IL" dirty="0" smtClean="0"/>
              <a:t> </a:t>
            </a:r>
            <a:endParaRPr lang="en-US" dirty="0"/>
          </a:p>
        </p:txBody>
      </p:sp>
      <p:pic>
        <p:nvPicPr>
          <p:cNvPr id="4" name="תמונה 3"/>
          <p:cNvPicPr>
            <a:picLocks noChangeAspect="1"/>
          </p:cNvPicPr>
          <p:nvPr/>
        </p:nvPicPr>
        <p:blipFill>
          <a:blip r:embed="rId2"/>
          <a:stretch>
            <a:fillRect/>
          </a:stretch>
        </p:blipFill>
        <p:spPr>
          <a:xfrm>
            <a:off x="4949009" y="3714493"/>
            <a:ext cx="2162175" cy="2114550"/>
          </a:xfrm>
          <a:prstGeom prst="rect">
            <a:avLst/>
          </a:prstGeom>
        </p:spPr>
      </p:pic>
    </p:spTree>
    <p:extLst>
      <p:ext uri="{BB962C8B-B14F-4D97-AF65-F5344CB8AC3E}">
        <p14:creationId xmlns:p14="http://schemas.microsoft.com/office/powerpoint/2010/main" val="245133121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אינטגרל">
  <a:themeElements>
    <a:clrScheme name="אינטגרל">
      <a:dk1>
        <a:sysClr val="windowText" lastClr="000000"/>
      </a:dk1>
      <a:lt1>
        <a:sysClr val="window" lastClr="FFFFFF"/>
      </a:lt1>
      <a:dk2>
        <a:srgbClr val="455F51"/>
      </a:dk2>
      <a:lt2>
        <a:srgbClr val="E3DED1"/>
      </a:lt2>
      <a:accent1>
        <a:srgbClr val="99CB38"/>
      </a:accent1>
      <a:accent2>
        <a:srgbClr val="63A537"/>
      </a:accent2>
      <a:accent3>
        <a:srgbClr val="E6D024"/>
      </a:accent3>
      <a:accent4>
        <a:srgbClr val="CC9700"/>
      </a:accent4>
      <a:accent5>
        <a:srgbClr val="4EB3CF"/>
      </a:accent5>
      <a:accent6>
        <a:srgbClr val="378DA6"/>
      </a:accent6>
      <a:hlink>
        <a:srgbClr val="6B9F25"/>
      </a:hlink>
      <a:folHlink>
        <a:srgbClr val="B26B02"/>
      </a:folHlink>
    </a:clrScheme>
    <a:fontScheme name="אינטגרל">
      <a:majorFont>
        <a:latin typeface="Tw Cen MT Condensed"/>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אינטגרל">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29F68FFC-748B-4FC3-BF39-7F84A6D5840F}"/>
    </a:ext>
  </a:extLst>
</a:theme>
</file>

<file path=docProps/app.xml><?xml version="1.0" encoding="utf-8"?>
<Properties xmlns="http://schemas.openxmlformats.org/officeDocument/2006/extended-properties" xmlns:vt="http://schemas.openxmlformats.org/officeDocument/2006/docPropsVTypes">
  <Template>Civic</Template>
  <TotalTime>7305</TotalTime>
  <Words>1461</Words>
  <Application>Microsoft Office PowerPoint</Application>
  <PresentationFormat>מסך רחב</PresentationFormat>
  <Paragraphs>297</Paragraphs>
  <Slides>87</Slides>
  <Notes>0</Notes>
  <HiddenSlides>0</HiddenSlides>
  <MMClips>0</MMClips>
  <ScaleCrop>false</ScaleCrop>
  <HeadingPairs>
    <vt:vector size="8" baseType="variant">
      <vt:variant>
        <vt:lpstr>גופנים בשימוש</vt:lpstr>
      </vt:variant>
      <vt:variant>
        <vt:i4>14</vt:i4>
      </vt:variant>
      <vt:variant>
        <vt:lpstr>ערכת נושא</vt:lpstr>
      </vt:variant>
      <vt:variant>
        <vt:i4>1</vt:i4>
      </vt:variant>
      <vt:variant>
        <vt:lpstr>שרתי OLE מוטבעים</vt:lpstr>
      </vt:variant>
      <vt:variant>
        <vt:i4>1</vt:i4>
      </vt:variant>
      <vt:variant>
        <vt:lpstr>כותרות שקופיות</vt:lpstr>
      </vt:variant>
      <vt:variant>
        <vt:i4>87</vt:i4>
      </vt:variant>
    </vt:vector>
  </HeadingPairs>
  <TitlesOfParts>
    <vt:vector size="103" baseType="lpstr">
      <vt:lpstr>AlexandraH</vt:lpstr>
      <vt:lpstr>Arial</vt:lpstr>
      <vt:lpstr>BN Amit</vt:lpstr>
      <vt:lpstr>Calibri</vt:lpstr>
      <vt:lpstr>David</vt:lpstr>
      <vt:lpstr>Guttman Calligraphic</vt:lpstr>
      <vt:lpstr>Levenim MT</vt:lpstr>
      <vt:lpstr>Open Sans Hebrew</vt:lpstr>
      <vt:lpstr>Tahoma</vt:lpstr>
      <vt:lpstr>Times New Roman</vt:lpstr>
      <vt:lpstr>Tml-stars</vt:lpstr>
      <vt:lpstr>Tw Cen MT</vt:lpstr>
      <vt:lpstr>Tw Cen MT Condensed</vt:lpstr>
      <vt:lpstr>Wingdings 3</vt:lpstr>
      <vt:lpstr>אינטגרל</vt:lpstr>
      <vt:lpstr>Equation</vt:lpstr>
      <vt:lpstr>חידות</vt:lpstr>
      <vt:lpstr>חידה מס' 1</vt:lpstr>
      <vt:lpstr>פיתרון חידה מס' 1</vt:lpstr>
      <vt:lpstr>חידה מס' 2</vt:lpstr>
      <vt:lpstr>פיתרון חידה מס' 2</vt:lpstr>
      <vt:lpstr>חידה מס' 3</vt:lpstr>
      <vt:lpstr>פיתרון חידה מס' 3</vt:lpstr>
      <vt:lpstr>חידה מס' 4</vt:lpstr>
      <vt:lpstr>פיתרון חידה מס' 4</vt:lpstr>
      <vt:lpstr>חידה מס' 5</vt:lpstr>
      <vt:lpstr>פיתרון חידה מס' 5</vt:lpstr>
      <vt:lpstr>חידה מס' 6</vt:lpstr>
      <vt:lpstr>פיתרון חידה מס' 6</vt:lpstr>
      <vt:lpstr>חידה מס' 7</vt:lpstr>
      <vt:lpstr>פיתרון חידה מס' 7</vt:lpstr>
      <vt:lpstr>חידה מס' 8</vt:lpstr>
      <vt:lpstr>פיתרון חידה מס' 8</vt:lpstr>
      <vt:lpstr>חידה מס' 9</vt:lpstr>
      <vt:lpstr>פיתרון חידה מס' 9</vt:lpstr>
      <vt:lpstr>חידה מס' 10</vt:lpstr>
      <vt:lpstr>פיתרון חידה מס' 10</vt:lpstr>
      <vt:lpstr>חידה מס' 11</vt:lpstr>
      <vt:lpstr>פיתרון חידה מס' 11</vt:lpstr>
      <vt:lpstr>חידה מס' 12</vt:lpstr>
      <vt:lpstr>פיתרון חידה מס' 12</vt:lpstr>
      <vt:lpstr>חידה מס' 13</vt:lpstr>
      <vt:lpstr>פיתרון חידה מס' 13</vt:lpstr>
      <vt:lpstr>חיה מס' 14</vt:lpstr>
      <vt:lpstr>פיתרון חידה מס' 14</vt:lpstr>
      <vt:lpstr>חידה מס' 15</vt:lpstr>
      <vt:lpstr>פיתרון חידה מס' 15</vt:lpstr>
      <vt:lpstr>חידה מס' 16</vt:lpstr>
      <vt:lpstr>פיתרון חידה מס' 16</vt:lpstr>
      <vt:lpstr>חידה מס' 17 – כמה נמרים בתמונה?</vt:lpstr>
      <vt:lpstr>פיתרון חידה מס' 17 – 16 נמרים</vt:lpstr>
      <vt:lpstr>חידה מס' 18</vt:lpstr>
      <vt:lpstr>פיתרון חידה מס' 18</vt:lpstr>
      <vt:lpstr>חידה מס' 19</vt:lpstr>
      <vt:lpstr>פתרון חידה מס' 19</vt:lpstr>
      <vt:lpstr>חידה מס' 20</vt:lpstr>
      <vt:lpstr>פתרון חידה מס' 20</vt:lpstr>
      <vt:lpstr>חידה מס' 21</vt:lpstr>
      <vt:lpstr>פתרון חידה מס' 21</vt:lpstr>
      <vt:lpstr>חידה מס' 22</vt:lpstr>
      <vt:lpstr>פתרון חידה מס' 22</vt:lpstr>
      <vt:lpstr>חידה מס' 23</vt:lpstr>
      <vt:lpstr>פתרון חידה מס' 23</vt:lpstr>
      <vt:lpstr>חידה מס' 24</vt:lpstr>
      <vt:lpstr>פתרון חידה מס' 24</vt:lpstr>
      <vt:lpstr>חידה מס' 25</vt:lpstr>
      <vt:lpstr>פתרון חידה מס' 25</vt:lpstr>
      <vt:lpstr>חידה מס' 26</vt:lpstr>
      <vt:lpstr>פתרון חידה מס' 26</vt:lpstr>
      <vt:lpstr>חידה מס' 27</vt:lpstr>
      <vt:lpstr>פתרון חידה מס' 27</vt:lpstr>
      <vt:lpstr>חידה מס' 28</vt:lpstr>
      <vt:lpstr>מצגת של PowerPoint</vt:lpstr>
      <vt:lpstr>חידה מס' 29</vt:lpstr>
      <vt:lpstr>פתרון חידה 29</vt:lpstr>
      <vt:lpstr>חידה מס' 30</vt:lpstr>
      <vt:lpstr>פתרון חידה 30</vt:lpstr>
      <vt:lpstr>חידה מס' 31</vt:lpstr>
      <vt:lpstr>פתרון חידה 31</vt:lpstr>
      <vt:lpstr>חידה מס' 32 סבתא והזאבים הרעים</vt:lpstr>
      <vt:lpstr>פתרון חידה מס' 32</vt:lpstr>
      <vt:lpstr>חידה מס' 33 שטח ריבוע בעזרת נייר</vt:lpstr>
      <vt:lpstr>פתרון חידה מס' 33</vt:lpstr>
      <vt:lpstr>חידה מס' 34 ילדים במעגל</vt:lpstr>
      <vt:lpstr>פתרון חידה מס' 34</vt:lpstr>
      <vt:lpstr>חידה מס' 35 טלפון</vt:lpstr>
      <vt:lpstr>פתרון חידה מס' 35</vt:lpstr>
      <vt:lpstr>חידה מס' 36 שווה 100</vt:lpstr>
      <vt:lpstr>פתרון חידה מס' 36</vt:lpstr>
      <vt:lpstr>חידה מס' 37  מצאו את המספר החסר</vt:lpstr>
      <vt:lpstr>פתרון חידה מס' 37</vt:lpstr>
      <vt:lpstr>חידה מס' 38 חידת גפרורים</vt:lpstr>
      <vt:lpstr>פתרון חידה מס' 38</vt:lpstr>
      <vt:lpstr>חידה מס' 39  לחצות את הנהר</vt:lpstr>
      <vt:lpstr>פתרון חידה מס' 39</vt:lpstr>
      <vt:lpstr>חידה מס' 40</vt:lpstr>
      <vt:lpstr>פתרון חידה מס' 40</vt:lpstr>
      <vt:lpstr>חידה מס' 41</vt:lpstr>
      <vt:lpstr>פתרון חידה 41</vt:lpstr>
      <vt:lpstr>חידה מס' 42</vt:lpstr>
      <vt:lpstr>פתרון חידה מס' 42</vt:lpstr>
      <vt:lpstr>חידה מס' 43</vt:lpstr>
      <vt:lpstr>פתרון חידה 43</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חידות</dc:title>
  <dc:creator>Ofir Krispin</dc:creator>
  <cp:lastModifiedBy>שרית</cp:lastModifiedBy>
  <cp:revision>99</cp:revision>
  <dcterms:created xsi:type="dcterms:W3CDTF">2016-09-21T07:31:28Z</dcterms:created>
  <dcterms:modified xsi:type="dcterms:W3CDTF">2017-08-15T10:47:50Z</dcterms:modified>
</cp:coreProperties>
</file>