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</p:sldIdLst>
  <p:sldSz cy="5143500" cx="9144000"/>
  <p:notesSz cx="6858000" cy="9144000"/>
  <p:embeddedFontLst>
    <p:embeddedFont>
      <p:font typeface="Playfair Display"/>
      <p:regular r:id="rId51"/>
      <p:bold r:id="rId52"/>
      <p:italic r:id="rId53"/>
      <p:boldItalic r:id="rId54"/>
    </p:embeddedFont>
    <p:embeddedFont>
      <p:font typeface="Arimo"/>
      <p:regular r:id="rId55"/>
      <p:bold r:id="rId56"/>
      <p:italic r:id="rId57"/>
      <p:boldItalic r:id="rId58"/>
    </p:embeddedFont>
    <p:embeddedFont>
      <p:font typeface="Montserrat"/>
      <p:regular r:id="rId59"/>
      <p:bold r:id="rId60"/>
      <p:italic r:id="rId61"/>
      <p:boldItalic r:id="rId62"/>
    </p:embeddedFont>
    <p:embeddedFont>
      <p:font typeface="Oswald"/>
      <p:regular r:id="rId63"/>
      <p:bold r:id="rId6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7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75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Montserrat-boldItalic.fntdata"/><Relationship Id="rId61" Type="http://schemas.openxmlformats.org/officeDocument/2006/relationships/font" Target="fonts/Montserrat-italic.fntdata"/><Relationship Id="rId20" Type="http://schemas.openxmlformats.org/officeDocument/2006/relationships/slide" Target="slides/slide15.xml"/><Relationship Id="rId64" Type="http://schemas.openxmlformats.org/officeDocument/2006/relationships/font" Target="fonts/Oswald-bold.fntdata"/><Relationship Id="rId63" Type="http://schemas.openxmlformats.org/officeDocument/2006/relationships/font" Target="fonts/Oswald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Montserrat-bold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PlayfairDisplay-regular.fntdata"/><Relationship Id="rId50" Type="http://schemas.openxmlformats.org/officeDocument/2006/relationships/slide" Target="slides/slide45.xml"/><Relationship Id="rId53" Type="http://schemas.openxmlformats.org/officeDocument/2006/relationships/font" Target="fonts/PlayfairDisplay-italic.fntdata"/><Relationship Id="rId52" Type="http://schemas.openxmlformats.org/officeDocument/2006/relationships/font" Target="fonts/PlayfairDisplay-bold.fntdata"/><Relationship Id="rId11" Type="http://schemas.openxmlformats.org/officeDocument/2006/relationships/slide" Target="slides/slide6.xml"/><Relationship Id="rId55" Type="http://schemas.openxmlformats.org/officeDocument/2006/relationships/font" Target="fonts/Arimo-regular.fntdata"/><Relationship Id="rId10" Type="http://schemas.openxmlformats.org/officeDocument/2006/relationships/slide" Target="slides/slide5.xml"/><Relationship Id="rId54" Type="http://schemas.openxmlformats.org/officeDocument/2006/relationships/font" Target="fonts/PlayfairDisplay-boldItalic.fntdata"/><Relationship Id="rId13" Type="http://schemas.openxmlformats.org/officeDocument/2006/relationships/slide" Target="slides/slide8.xml"/><Relationship Id="rId57" Type="http://schemas.openxmlformats.org/officeDocument/2006/relationships/font" Target="fonts/Arimo-italic.fntdata"/><Relationship Id="rId12" Type="http://schemas.openxmlformats.org/officeDocument/2006/relationships/slide" Target="slides/slide7.xml"/><Relationship Id="rId56" Type="http://schemas.openxmlformats.org/officeDocument/2006/relationships/font" Target="fonts/Arimo-bold.fntdata"/><Relationship Id="rId15" Type="http://schemas.openxmlformats.org/officeDocument/2006/relationships/slide" Target="slides/slide10.xml"/><Relationship Id="rId59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58" Type="http://schemas.openxmlformats.org/officeDocument/2006/relationships/font" Target="fonts/Arimo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החידות מאפשרות חשיבה, ניתן לעבוד דרכן על סד"פ ומשוואות בהמשך. מוזמנים להוסיף, לשחק ולשתף. בהנאה צרופה.</a:t>
            </a:r>
            <a:br>
              <a:rPr lang="iw"/>
            </a:br>
            <a:r>
              <a:rPr lang="iw"/>
              <a:t>מבקשת לא לשלוח לתלמידים - אלא כתמונות בלבד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e929072170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e929072170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שימו לב לתוספות שיש על האיש בשורה האחרונה = 402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e929072170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e929072170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43.5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e929072170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e929072170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e929072170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e929072170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8a8b5250d2_2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8a8b5250d2_2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e929072170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e929072170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e929072170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e929072170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8a8b5250d2_25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8a8b5250d2_25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8a8b5250d2_2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8a8b5250d2_2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8a8b5250d2_25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8a8b5250d2_25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8a8b5250d2_25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8a8b5250d2_25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פתרון =5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e929072170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e929072170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e929072170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e929072170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e929072170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e929072170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8a8b5250d2_25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8a8b5250d2_25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8a8b5250d2_25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8a8b5250d2_25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8a8b5250d2_25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8a8b5250d2_25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8a8b5250d2_25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8a8b5250d2_25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8a8b5250d2_25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8a8b5250d2_25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e929072170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e929072170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e929072170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e929072170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8a8b5250d2_25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8a8b5250d2_25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27</a:t>
            </a:r>
            <a:endParaRPr/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e929072170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e929072170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e929072170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e929072170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2 גלידות=16, עוגה=7</a:t>
            </a:r>
            <a:endParaRPr/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  תשובה סופית 167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e929072170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e929072170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8d24aee23f_136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8d24aee23f_13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8d24aee23f_136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8d24aee23f_136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8d24aee23f_136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8d24aee23f_136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8d24aee23f_136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8d24aee23f_136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8d24aee23f_136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8d24aee23f_136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8d24aee23f_136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8d24aee23f_136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8d24aee23f_136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28d24aee23f_136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1612e230f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1612e230f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8d24aee23f_136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8d24aee23f_136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8d24aee23f_136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8d24aee23f_136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8d24aee23f_136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8d24aee23f_136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e989cc6dc8_6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e989cc6dc8_6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e929072170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e929072170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e929072170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e929072170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1612e230f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1612e230f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e92907217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e92907217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פתרון=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e92907217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e92907217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/>
              <a:t>כפפה 1 =&gt;5, כפפות=10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/>
              <a:t>חזיר= 8, חזיר עם כובע=11, כובע= 3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/>
              <a:t>תרגיל בסוף= 94</a:t>
            </a:r>
            <a:endParaRPr/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(בסוף יש שני כובעים)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e92907217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e92907217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e929072170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e92907217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שימו לב לכמות השוקולד בעוגיה בשורה האחרונה. התשובה הסופית: 10</a:t>
            </a:r>
            <a:endParaRPr/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6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0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hyperlink" Target="https://www.yo-yoo.co.il/nonogram/index.php?cat=1" TargetMode="Externa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hyperlink" Target="https://www.brainbashers.com/showbridges.asp?date=1010&amp;size=7&amp;diff=Easy" TargetMode="External"/><Relationship Id="rId4" Type="http://schemas.openxmlformats.org/officeDocument/2006/relationships/hyperlink" Target="https://davidson.weizmann.ac.il/online/mathcircle/games/%D7%92%D7%A9%D7%A8%D7%99%D7%9D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235800" y="2064975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">
                <a:latin typeface="Arimo"/>
                <a:ea typeface="Arimo"/>
                <a:cs typeface="Arimo"/>
                <a:sym typeface="Arimo"/>
              </a:rPr>
              <a:t>חידות בציורים</a:t>
            </a: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">
                <a:latin typeface="Arimo"/>
                <a:ea typeface="Arimo"/>
                <a:cs typeface="Arimo"/>
                <a:sym typeface="Arimo"/>
              </a:rPr>
              <a:t>מאגר חידות להוראה - חרבות ברזל - אוקטובר 2023</a:t>
            </a:r>
            <a:endParaRPr>
              <a:latin typeface="Arimo"/>
              <a:ea typeface="Arimo"/>
              <a:cs typeface="Arimo"/>
              <a:sym typeface="Arimo"/>
            </a:endParaRPr>
          </a:p>
          <a:p>
            <a:pPr indent="0" lvl="0" marL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">
                <a:latin typeface="Arimo"/>
                <a:ea typeface="Arimo"/>
                <a:cs typeface="Arimo"/>
                <a:sym typeface="Arimo"/>
              </a:rPr>
              <a:t>נאסף מהרשת בעזרת מורי מתמטיקה</a:t>
            </a:r>
            <a:endParaRPr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2725" y="180975"/>
            <a:ext cx="3638550" cy="478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8875" y="533400"/>
            <a:ext cx="4286250" cy="407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3524" y="297050"/>
            <a:ext cx="5834825" cy="5314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8625" y="198200"/>
            <a:ext cx="4924675" cy="502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8288" y="171450"/>
            <a:ext cx="6067425" cy="4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2436" y="218279"/>
            <a:ext cx="4267975" cy="470695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5075" y="152400"/>
            <a:ext cx="4884348" cy="48387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8125" y="152400"/>
            <a:ext cx="4412960" cy="48387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1825" y="152400"/>
            <a:ext cx="4844524" cy="486295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6650" y="473525"/>
            <a:ext cx="5800725" cy="398145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b="-1430" l="0" r="0" t="1430"/>
          <a:stretch/>
        </p:blipFill>
        <p:spPr>
          <a:xfrm rot="10">
            <a:off x="1756200" y="954283"/>
            <a:ext cx="5631600" cy="3600585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2975" y="152400"/>
            <a:ext cx="5400675" cy="455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6775" y="381000"/>
            <a:ext cx="480265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0" y="142875"/>
            <a:ext cx="3810000" cy="485775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300" y="152400"/>
            <a:ext cx="3861473" cy="48387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4940" y="685800"/>
            <a:ext cx="5107275" cy="39243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מצאו את הערך של כל צורה:</a:t>
            </a:r>
            <a:endParaRPr/>
          </a:p>
        </p:txBody>
      </p:sp>
      <p:pic>
        <p:nvPicPr>
          <p:cNvPr id="185" name="Google Shape;18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6275" y="1137475"/>
            <a:ext cx="5218892" cy="3820975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025" y="486463"/>
            <a:ext cx="4430500" cy="4170575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w" sz="2000"/>
              <a:t>מהו הערך של כל אחת מהצורות ?     </a:t>
            </a:r>
            <a:r>
              <a:rPr lang="iw" sz="2000"/>
              <a:t>היעזרו</a:t>
            </a:r>
            <a:r>
              <a:rPr lang="iw" sz="2000"/>
              <a:t> ב</a:t>
            </a:r>
            <a:r>
              <a:rPr lang="iw" sz="2000"/>
              <a:t>אסטרטגיה</a:t>
            </a:r>
            <a:r>
              <a:rPr lang="iw" sz="2000"/>
              <a:t> של ניסוי וטעייה.</a:t>
            </a:r>
            <a:endParaRPr sz="2000"/>
          </a:p>
        </p:txBody>
      </p:sp>
      <p:pic>
        <p:nvPicPr>
          <p:cNvPr id="196" name="Google Shape;19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5725" y="1219075"/>
            <a:ext cx="3967850" cy="345305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9500"/>
              <a:buFont typeface="Arial"/>
              <a:buNone/>
            </a:pPr>
            <a:r>
              <a:rPr lang="iw" sz="2000"/>
              <a:t>מהו הערך של כל אחת מהצורות ?</a:t>
            </a:r>
            <a:endParaRPr/>
          </a:p>
        </p:txBody>
      </p:sp>
      <p:pic>
        <p:nvPicPr>
          <p:cNvPr id="202" name="Google Shape;20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0375" y="1017725"/>
            <a:ext cx="4378100" cy="35432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2363" y="484425"/>
            <a:ext cx="6379274" cy="454195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 rotWithShape="1">
          <a:blip r:embed="rId3">
            <a:alphaModFix/>
          </a:blip>
          <a:srcRect b="750" l="0" r="0" t="-750"/>
          <a:stretch/>
        </p:blipFill>
        <p:spPr>
          <a:xfrm>
            <a:off x="827746" y="-4"/>
            <a:ext cx="7024874" cy="412025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3475" y="1170125"/>
            <a:ext cx="4476750" cy="381000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3" name="Google Shape;213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w" sz="2000"/>
              <a:t>מהו הערך של כל אחת מהצורות ?     היעזרו באסטרטגיה של ניסוי וטעייה.</a:t>
            </a:r>
            <a:endParaRPr sz="20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177" y="794669"/>
            <a:ext cx="5496750" cy="4348825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9" name="Google Shape;219;p43"/>
          <p:cNvSpPr txBox="1"/>
          <p:nvPr>
            <p:ph type="title"/>
          </p:nvPr>
        </p:nvSpPr>
        <p:spPr>
          <a:xfrm>
            <a:off x="181075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1" algn="r">
              <a:spcBef>
                <a:spcPts val="0"/>
              </a:spcBef>
              <a:spcAft>
                <a:spcPts val="0"/>
              </a:spcAft>
              <a:buSzPts val="1500"/>
              <a:buAutoNum type="arabicParenR"/>
            </a:pPr>
            <a:r>
              <a:rPr lang="iw" sz="1500"/>
              <a:t>מצאו את הערך של כל פריט (שימו לב לכמות הפריטים בכל שורה)</a:t>
            </a:r>
            <a:br>
              <a:rPr lang="iw" sz="1500"/>
            </a:br>
            <a:r>
              <a:rPr lang="iw" sz="1500"/>
              <a:t>2) מצאו את הערך של הנעלם בשורה התחתונה. </a:t>
            </a:r>
            <a:endParaRPr sz="15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3475" y="647700"/>
            <a:ext cx="4838700" cy="4222100"/>
          </a:xfrm>
          <a:prstGeom prst="rect">
            <a:avLst/>
          </a:prstGeom>
          <a:noFill/>
          <a:ln cap="flat" cmpd="sng" w="952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9450" y="454475"/>
            <a:ext cx="7437901" cy="423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075" y="364675"/>
            <a:ext cx="7439250" cy="420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5413" y="437250"/>
            <a:ext cx="6353175" cy="36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1526" y="437250"/>
            <a:ext cx="6811351" cy="385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2025" y="437250"/>
            <a:ext cx="6985325" cy="397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5800" y="772875"/>
            <a:ext cx="7320625" cy="41435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50"/>
          <p:cNvSpPr txBox="1"/>
          <p:nvPr>
            <p:ph type="title"/>
          </p:nvPr>
        </p:nvSpPr>
        <p:spPr>
          <a:xfrm>
            <a:off x="181075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1500"/>
              <a:t>שימו לב לכמות הפריטים בכל ציור !</a:t>
            </a:r>
            <a:endParaRPr sz="15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1"/>
          <p:cNvSpPr txBox="1"/>
          <p:nvPr>
            <p:ph type="title"/>
          </p:nvPr>
        </p:nvSpPr>
        <p:spPr>
          <a:xfrm>
            <a:off x="181075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1500"/>
              <a:t>שימו לב לכמות הפריטים בכל ציור וגם על הזמן בשעונים  !</a:t>
            </a:r>
            <a:endParaRPr sz="1500"/>
          </a:p>
        </p:txBody>
      </p:sp>
      <p:pic>
        <p:nvPicPr>
          <p:cNvPr id="261" name="Google Shape;26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3375" y="732776"/>
            <a:ext cx="6842274" cy="386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6732" y="0"/>
            <a:ext cx="517053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52"/>
          <p:cNvSpPr txBox="1"/>
          <p:nvPr>
            <p:ph type="title"/>
          </p:nvPr>
        </p:nvSpPr>
        <p:spPr>
          <a:xfrm>
            <a:off x="181075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1500"/>
              <a:t>שימו לב לכמות הפריטים בכל ציור וגם על הזמן בשעונים  !</a:t>
            </a:r>
            <a:endParaRPr sz="1500"/>
          </a:p>
        </p:txBody>
      </p:sp>
      <p:pic>
        <p:nvPicPr>
          <p:cNvPr id="267" name="Google Shape;26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6650" y="753850"/>
            <a:ext cx="6744799" cy="381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3"/>
          <p:cNvSpPr txBox="1"/>
          <p:nvPr>
            <p:ph type="title"/>
          </p:nvPr>
        </p:nvSpPr>
        <p:spPr>
          <a:xfrm>
            <a:off x="181075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1500"/>
              <a:t>שימו לב לכמות הפריטים בכל ציור  !</a:t>
            </a:r>
            <a:endParaRPr sz="1500"/>
          </a:p>
        </p:txBody>
      </p:sp>
      <p:pic>
        <p:nvPicPr>
          <p:cNvPr id="273" name="Google Shape;273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0325" y="790425"/>
            <a:ext cx="6530726" cy="374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4"/>
          <p:cNvSpPr txBox="1"/>
          <p:nvPr>
            <p:ph type="title"/>
          </p:nvPr>
        </p:nvSpPr>
        <p:spPr>
          <a:xfrm>
            <a:off x="181075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1500"/>
              <a:t>שאלת אתגר :)</a:t>
            </a:r>
            <a:endParaRPr sz="1500"/>
          </a:p>
        </p:txBody>
      </p:sp>
      <p:pic>
        <p:nvPicPr>
          <p:cNvPr id="279" name="Google Shape;27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2125" y="572700"/>
            <a:ext cx="7467487" cy="426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שחור ופתור</a:t>
            </a:r>
            <a:endParaRPr/>
          </a:p>
        </p:txBody>
      </p:sp>
      <p:sp>
        <p:nvSpPr>
          <p:cNvPr id="290" name="Google Shape;290;p56"/>
          <p:cNvSpPr txBox="1"/>
          <p:nvPr>
            <p:ph idx="1" type="body"/>
          </p:nvPr>
        </p:nvSpPr>
        <p:spPr>
          <a:xfrm>
            <a:off x="240351" y="101772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u="sng">
                <a:solidFill>
                  <a:schemeClr val="hlink"/>
                </a:solidFill>
                <a:hlinkClick r:id="rId3"/>
              </a:rPr>
              <a:t>שחור ופתור 5 על 5 להדפסה</a:t>
            </a:r>
            <a:endParaRPr/>
          </a:p>
          <a:p>
            <a:pPr indent="0" lvl="0" marL="0" rtl="1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iw"/>
              <a:t>להדפסה ו-online</a:t>
            </a:r>
            <a:endParaRPr/>
          </a:p>
          <a:p>
            <a:pPr indent="0" lvl="0" marL="0" rtl="1" algn="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7"/>
          <p:cNvSpPr txBox="1"/>
          <p:nvPr>
            <p:ph type="title"/>
          </p:nvPr>
        </p:nvSpPr>
        <p:spPr>
          <a:xfrm>
            <a:off x="311700" y="445025"/>
            <a:ext cx="8520600" cy="279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חידות גשרים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https://www.brainbashers.com/showbridges.asp?date=1010&amp;size=7&amp;diff=Easy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6875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/>
              <a:t>מהאתר של מכון דוידסון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" sz="2333" u="sng">
                <a:solidFill>
                  <a:schemeClr val="hlink"/>
                </a:solidFill>
                <a:hlinkClick r:id="rId4"/>
              </a:rPr>
              <a:t>https://davidson.weizmann.ac.il/online/mathcircle/games/%D7%92%D7%A9%D7%A8%D7%99%D7%9D</a:t>
            </a:r>
            <a:endParaRPr sz="23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4822" y="0"/>
            <a:ext cx="497435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3575" y="313750"/>
            <a:ext cx="4108166" cy="47172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6" name="Google Shape;86;p18"/>
          <p:cNvSpPr txBox="1"/>
          <p:nvPr/>
        </p:nvSpPr>
        <p:spPr>
          <a:xfrm>
            <a:off x="5768700" y="1993250"/>
            <a:ext cx="3375300" cy="47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highlight>
                <a:srgbClr val="000000"/>
              </a:highlight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highlight>
                <a:srgbClr val="000000"/>
              </a:highlight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" sz="2300">
                <a:highlight>
                  <a:srgbClr val="000000"/>
                </a:highlight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endParaRPr sz="2300">
              <a:highlight>
                <a:srgbClr val="000000"/>
              </a:highlight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7" name="Google Shape;87;p18"/>
          <p:cNvSpPr txBox="1"/>
          <p:nvPr/>
        </p:nvSpPr>
        <p:spPr>
          <a:xfrm>
            <a:off x="-2755325" y="313750"/>
            <a:ext cx="4292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8" name="Google Shape;88;p18"/>
          <p:cNvSpPr txBox="1"/>
          <p:nvPr/>
        </p:nvSpPr>
        <p:spPr>
          <a:xfrm>
            <a:off x="1374450" y="2315025"/>
            <a:ext cx="2880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9" name="Google Shape;89;p18"/>
          <p:cNvSpPr txBox="1"/>
          <p:nvPr/>
        </p:nvSpPr>
        <p:spPr>
          <a:xfrm>
            <a:off x="1086325" y="3141600"/>
            <a:ext cx="512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4924" y="51950"/>
            <a:ext cx="4706302" cy="5143500"/>
          </a:xfrm>
          <a:prstGeom prst="rect">
            <a:avLst/>
          </a:prstGeom>
          <a:noFill/>
          <a:ln cap="flat" cmpd="sng" w="9525">
            <a:solidFill>
              <a:srgbClr val="EDF3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9350" y="0"/>
            <a:ext cx="3567550" cy="480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2925" y="813649"/>
            <a:ext cx="5781475" cy="41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